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5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16F-2BBE-5344-CC79-9266B7F155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688217-C231-2EE8-42C2-0893EB8736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7AA687-93AE-9483-CA3D-140525D2B0FD}"/>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D730FEFB-7361-CB65-2754-8B4A808B2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DDEFF1-EAEB-B1A3-8961-F8CB006938C3}"/>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828626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7555-C8F9-C4EF-EA3E-CE7CF3135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9AEC3E-B2CF-7AF9-445E-3D5DC2397C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1CD0-486F-CB9B-666E-58D6631B61A6}"/>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D8ED2C64-1440-5C11-71A2-E0CEDF9C1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B62E1-E4BE-E22A-3516-5D20A50ADF68}"/>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206962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BB6F-5049-E3DF-4988-1CF73AB8E3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D577A9-FCE2-18DC-546D-8EED7561F0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4ED4FF-BDF1-79A6-1BFF-99EDA6D22CF5}"/>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D5D1E988-4C17-5CF1-663A-EDDD8915C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51F8B-60C5-B043-9478-C0341599D2EE}"/>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2183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5DF8D-AFBB-95B5-E13D-834E49030E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FC1312-27F0-6402-B773-1A7C584437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2EFD9E-B311-5758-03C0-BD043AFE41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CBBBBF-45A0-A791-A185-2EE54CBF8D46}"/>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6" name="Footer Placeholder 5">
            <a:extLst>
              <a:ext uri="{FF2B5EF4-FFF2-40B4-BE49-F238E27FC236}">
                <a16:creationId xmlns:a16="http://schemas.microsoft.com/office/drawing/2014/main" id="{563C53A2-6710-59F6-3C32-B86300DBCC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E9612-DBFB-25B1-2D44-37F7446CDA06}"/>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666038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0D95-D422-F17D-C218-C87032F38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DB77EB-5758-6FF6-788D-BE28D36CB3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CEE748-6B82-0BDF-258D-2CF2F9B7FA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55A870-CC23-0A9A-3380-26708B1DD8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204D2-20D5-DD21-8EB9-D20083414D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4D9711-EDE8-2775-6EDA-FE04BB23B114}"/>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8" name="Footer Placeholder 7">
            <a:extLst>
              <a:ext uri="{FF2B5EF4-FFF2-40B4-BE49-F238E27FC236}">
                <a16:creationId xmlns:a16="http://schemas.microsoft.com/office/drawing/2014/main" id="{56AB22A4-0520-D881-E1EB-25013BA533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562990-8EF0-2D54-6F82-139D6150E791}"/>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59293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E4AC-8FE7-8330-74CB-AE7BD0F3D0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5D500C-EF9C-9726-ED35-70CEEC96FE8B}"/>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4" name="Footer Placeholder 3">
            <a:extLst>
              <a:ext uri="{FF2B5EF4-FFF2-40B4-BE49-F238E27FC236}">
                <a16:creationId xmlns:a16="http://schemas.microsoft.com/office/drawing/2014/main" id="{D8BF4890-0A59-E21E-3378-D37B43B26A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A827F1-8825-67E0-EAB1-2021840864E1}"/>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3321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C0349C-6AF4-77DB-730F-DCB4C6BD9E81}"/>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3" name="Footer Placeholder 2">
            <a:extLst>
              <a:ext uri="{FF2B5EF4-FFF2-40B4-BE49-F238E27FC236}">
                <a16:creationId xmlns:a16="http://schemas.microsoft.com/office/drawing/2014/main" id="{FB953EAE-A64F-E10C-8E2D-7FEF2CB0F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80F943-CDC5-B833-6E94-D77BB7487B7D}"/>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22481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D50D4-D30B-28B9-B604-D8AF37760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23249E-AD89-A1A4-DABD-D1064D6A0F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4F6305-44F4-CA65-B8D3-7CD617C30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E8FD-66ED-F39C-8D6D-7E4FB486E68F}"/>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6" name="Footer Placeholder 5">
            <a:extLst>
              <a:ext uri="{FF2B5EF4-FFF2-40B4-BE49-F238E27FC236}">
                <a16:creationId xmlns:a16="http://schemas.microsoft.com/office/drawing/2014/main" id="{21E639AF-8024-C80C-48BE-4947A0CDB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9F4E2-D0A4-6393-CE17-7F426BEBA42E}"/>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852613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1D74-33B1-BB2C-16DA-4B11DFE40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F59325-D74A-06B8-D61D-68FCB8853A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CE8421-1C50-A835-2473-CB50BFBD1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10C84C-988B-482B-5976-3D57ED30CC51}"/>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6" name="Footer Placeholder 5">
            <a:extLst>
              <a:ext uri="{FF2B5EF4-FFF2-40B4-BE49-F238E27FC236}">
                <a16:creationId xmlns:a16="http://schemas.microsoft.com/office/drawing/2014/main" id="{D332662A-6F96-18E7-9F3D-783F28B4D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6DF1B6-EE66-ED57-C0F5-395D20A70DFC}"/>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21086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C838-9BD3-0119-1204-941261AECB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29DC98-4657-A30B-B884-ADD2115D89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C602C-562B-24A0-3B4F-743C9D0AFA37}"/>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F1703894-F148-DF55-55B2-C6C4821D7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52C81-90D6-C54C-D7E8-D34764CC6AB7}"/>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788041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1A8361-EEA2-DD0D-077E-7055CBF3DB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EA6688-2F2A-408F-8B0C-13944C2F5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4A53F2-8C6A-0923-261C-B3E5967F3884}"/>
              </a:ext>
            </a:extLst>
          </p:cNvPr>
          <p:cNvSpPr>
            <a:spLocks noGrp="1"/>
          </p:cNvSpPr>
          <p:nvPr>
            <p:ph type="dt" sz="half" idx="10"/>
          </p:nvPr>
        </p:nvSpPr>
        <p:spPr/>
        <p:txBody>
          <a:body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7C960453-67C6-02F9-5319-723469271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110E9-DEDC-A527-3BAE-313616F226CB}"/>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19351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38EAB5-A920-304C-073B-76A454C72F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98E0CB-AEED-4C55-939F-CD9612770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35C21-ACB5-B9D6-6793-254B0798E1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0B3CB-58F1-4B2D-A0E9-6635A2EE7BEF}" type="datetimeFigureOut">
              <a:rPr lang="en-US" smtClean="0"/>
              <a:t>6/15/2026</a:t>
            </a:fld>
            <a:endParaRPr lang="en-US"/>
          </a:p>
        </p:txBody>
      </p:sp>
      <p:sp>
        <p:nvSpPr>
          <p:cNvPr id="5" name="Footer Placeholder 4">
            <a:extLst>
              <a:ext uri="{FF2B5EF4-FFF2-40B4-BE49-F238E27FC236}">
                <a16:creationId xmlns:a16="http://schemas.microsoft.com/office/drawing/2014/main" id="{4C92DF6A-15C9-8BDF-0446-5B6317D1E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0C3ED3-1CB1-AAF3-E9D4-BA12EA7A5D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5A6E4-24A5-4609-91C6-751995052CC8}" type="slidenum">
              <a:rPr lang="en-US" smtClean="0"/>
              <a:t>‹#›</a:t>
            </a:fld>
            <a:endParaRPr lang="en-US"/>
          </a:p>
        </p:txBody>
      </p:sp>
    </p:spTree>
    <p:extLst>
      <p:ext uri="{BB962C8B-B14F-4D97-AF65-F5344CB8AC3E}">
        <p14:creationId xmlns:p14="http://schemas.microsoft.com/office/powerpoint/2010/main" val="168945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07944D-0014-0AF5-FCE5-CB2B8FAC5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2" name="Title 1">
            <a:extLst>
              <a:ext uri="{FF2B5EF4-FFF2-40B4-BE49-F238E27FC236}">
                <a16:creationId xmlns:a16="http://schemas.microsoft.com/office/drawing/2014/main" id="{40AB1B2B-3C25-1511-6D27-99BFCC1B4FE0}"/>
              </a:ext>
            </a:extLst>
          </p:cNvPr>
          <p:cNvSpPr>
            <a:spLocks noGrp="1"/>
          </p:cNvSpPr>
          <p:nvPr>
            <p:ph type="ctrTitle"/>
          </p:nvPr>
        </p:nvSpPr>
        <p:spPr>
          <a:xfrm>
            <a:off x="1204912" y="1327150"/>
            <a:ext cx="9458325" cy="2387600"/>
          </a:xfrm>
        </p:spPr>
        <p:txBody>
          <a:bodyPr>
            <a:normAutofit fontScale="90000"/>
          </a:bodyPr>
          <a:lstStyle/>
          <a:p>
            <a:r>
              <a:rPr lang="en-US" dirty="0"/>
              <a:t>Understanding Social Problems: </a:t>
            </a:r>
            <a:br>
              <a:rPr lang="en-US" dirty="0"/>
            </a:br>
            <a:br>
              <a:rPr lang="en-US" dirty="0"/>
            </a:br>
            <a:r>
              <a:rPr lang="en-US" sz="5600" b="1" dirty="0"/>
              <a:t>Looking Beyond the Surface</a:t>
            </a:r>
          </a:p>
        </p:txBody>
      </p:sp>
      <p:sp>
        <p:nvSpPr>
          <p:cNvPr id="3" name="Subtitle 2">
            <a:extLst>
              <a:ext uri="{FF2B5EF4-FFF2-40B4-BE49-F238E27FC236}">
                <a16:creationId xmlns:a16="http://schemas.microsoft.com/office/drawing/2014/main" id="{7C9C23BB-4550-6A60-BF67-FC404F167F47}"/>
              </a:ext>
            </a:extLst>
          </p:cNvPr>
          <p:cNvSpPr>
            <a:spLocks noGrp="1"/>
          </p:cNvSpPr>
          <p:nvPr>
            <p:ph type="subTitle" idx="1"/>
          </p:nvPr>
        </p:nvSpPr>
        <p:spPr>
          <a:xfrm>
            <a:off x="1362075" y="4689475"/>
            <a:ext cx="9144000" cy="1655762"/>
          </a:xfrm>
        </p:spPr>
        <p:txBody>
          <a:bodyPr/>
          <a:lstStyle/>
          <a:p>
            <a:r>
              <a:rPr lang="en-US" dirty="0"/>
              <a:t>Presentation: Martina Durljanova</a:t>
            </a:r>
          </a:p>
        </p:txBody>
      </p:sp>
    </p:spTree>
    <p:extLst>
      <p:ext uri="{BB962C8B-B14F-4D97-AF65-F5344CB8AC3E}">
        <p14:creationId xmlns:p14="http://schemas.microsoft.com/office/powerpoint/2010/main" val="361952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A75B-7F2C-1565-C031-59A7B090A83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B2D3D3-A4BF-7307-E1B3-065815C45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4" name="Rectangle: Rounded Corners 3">
            <a:extLst>
              <a:ext uri="{FF2B5EF4-FFF2-40B4-BE49-F238E27FC236}">
                <a16:creationId xmlns:a16="http://schemas.microsoft.com/office/drawing/2014/main" id="{2F8D4B88-984B-7EFC-62D7-01892F43EB1A}"/>
              </a:ext>
            </a:extLst>
          </p:cNvPr>
          <p:cNvSpPr/>
          <p:nvPr/>
        </p:nvSpPr>
        <p:spPr>
          <a:xfrm>
            <a:off x="66675" y="444202"/>
            <a:ext cx="8662987"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 name="Subtitle 2">
            <a:extLst>
              <a:ext uri="{FF2B5EF4-FFF2-40B4-BE49-F238E27FC236}">
                <a16:creationId xmlns:a16="http://schemas.microsoft.com/office/drawing/2014/main" id="{11B2A121-8AD7-7971-E20E-BA46CD8AC6F9}"/>
              </a:ext>
            </a:extLst>
          </p:cNvPr>
          <p:cNvSpPr>
            <a:spLocks noGrp="1"/>
          </p:cNvSpPr>
          <p:nvPr>
            <p:ph type="subTitle" idx="1"/>
          </p:nvPr>
        </p:nvSpPr>
        <p:spPr>
          <a:xfrm>
            <a:off x="171449" y="2747169"/>
            <a:ext cx="9744075" cy="1655762"/>
          </a:xfrm>
        </p:spPr>
        <p:txBody>
          <a:bodyPr/>
          <a:lstStyle/>
          <a:p>
            <a:pPr algn="just"/>
            <a:r>
              <a:rPr lang="en-US" dirty="0"/>
              <a:t>Before we try to solve a problem, we first need to understand it. </a:t>
            </a:r>
          </a:p>
          <a:p>
            <a:pPr algn="just"/>
            <a:r>
              <a:rPr lang="en-US" dirty="0"/>
              <a:t>In this presentation, we will explore what makes an issue a social problem, how social problems affect young people and communities, and why critical thinking is important before taking action.</a:t>
            </a:r>
          </a:p>
        </p:txBody>
      </p:sp>
      <p:sp>
        <p:nvSpPr>
          <p:cNvPr id="2" name="Title 1">
            <a:extLst>
              <a:ext uri="{FF2B5EF4-FFF2-40B4-BE49-F238E27FC236}">
                <a16:creationId xmlns:a16="http://schemas.microsoft.com/office/drawing/2014/main" id="{33F7BB9F-3037-2C52-AFBA-4B49D566FE2F}"/>
              </a:ext>
            </a:extLst>
          </p:cNvPr>
          <p:cNvSpPr>
            <a:spLocks noGrp="1"/>
          </p:cNvSpPr>
          <p:nvPr>
            <p:ph type="ctrTitle"/>
          </p:nvPr>
        </p:nvSpPr>
        <p:spPr>
          <a:xfrm>
            <a:off x="-219075" y="545008"/>
            <a:ext cx="7824787" cy="930275"/>
          </a:xfrm>
        </p:spPr>
        <p:txBody>
          <a:bodyPr>
            <a:normAutofit fontScale="90000"/>
          </a:bodyPr>
          <a:lstStyle/>
          <a:p>
            <a:br>
              <a:rPr lang="en-US" dirty="0"/>
            </a:br>
            <a:r>
              <a:rPr lang="en-US" sz="5600" b="1" dirty="0"/>
              <a:t>Looking Beyond the Surface</a:t>
            </a:r>
          </a:p>
        </p:txBody>
      </p:sp>
    </p:spTree>
    <p:extLst>
      <p:ext uri="{BB962C8B-B14F-4D97-AF65-F5344CB8AC3E}">
        <p14:creationId xmlns:p14="http://schemas.microsoft.com/office/powerpoint/2010/main" val="87328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CB36-345A-14EA-F962-82202615875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DD4E9E9-AA31-7CF5-29B2-0FAA604CA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633B08FB-9550-A9D7-3394-2154843983A9}"/>
              </a:ext>
            </a:extLst>
          </p:cNvPr>
          <p:cNvSpPr>
            <a:spLocks noGrp="1"/>
          </p:cNvSpPr>
          <p:nvPr>
            <p:ph type="subTitle" idx="1"/>
          </p:nvPr>
        </p:nvSpPr>
        <p:spPr>
          <a:xfrm>
            <a:off x="190500" y="2756694"/>
            <a:ext cx="9477375" cy="2386806"/>
          </a:xfrm>
        </p:spPr>
        <p:txBody>
          <a:bodyPr>
            <a:normAutofit/>
          </a:bodyPr>
          <a:lstStyle/>
          <a:p>
            <a:pPr algn="just"/>
            <a:r>
              <a:rPr lang="en-US" dirty="0"/>
              <a:t>Social problems shape the everyday lives of people and communities. </a:t>
            </a:r>
          </a:p>
          <a:p>
            <a:pPr algn="just"/>
            <a:r>
              <a:rPr lang="en-US" dirty="0"/>
              <a:t>They influence access to education, employment, safety, health, participation, digital opportunities, and social inclusion.</a:t>
            </a:r>
          </a:p>
          <a:p>
            <a:pPr algn="just"/>
            <a:r>
              <a:rPr lang="en-US" dirty="0"/>
              <a:t>Sometimes we notice only the visible effects of a problem, but behind them there are often deeper causes connected to society, institutions, culture, economy, policies, and unequal opportunities.</a:t>
            </a:r>
          </a:p>
        </p:txBody>
      </p:sp>
      <p:sp>
        <p:nvSpPr>
          <p:cNvPr id="5" name="Rectangle: Rounded Corners 4">
            <a:extLst>
              <a:ext uri="{FF2B5EF4-FFF2-40B4-BE49-F238E27FC236}">
                <a16:creationId xmlns:a16="http://schemas.microsoft.com/office/drawing/2014/main" id="{B925490A-4184-AE2B-C215-85E7D95A9588}"/>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353F42B1-BA24-8A98-9E79-BE640B9A7638}"/>
              </a:ext>
            </a:extLst>
          </p:cNvPr>
          <p:cNvSpPr>
            <a:spLocks noGrp="1"/>
          </p:cNvSpPr>
          <p:nvPr>
            <p:ph type="ctrTitle"/>
          </p:nvPr>
        </p:nvSpPr>
        <p:spPr>
          <a:xfrm>
            <a:off x="-342900" y="545008"/>
            <a:ext cx="9458325" cy="930275"/>
          </a:xfrm>
        </p:spPr>
        <p:txBody>
          <a:bodyPr>
            <a:normAutofit/>
          </a:bodyPr>
          <a:lstStyle/>
          <a:p>
            <a:r>
              <a:rPr lang="en-US" sz="5000" b="1" dirty="0"/>
              <a:t>Why Do Social Problems Matter?</a:t>
            </a:r>
          </a:p>
        </p:txBody>
      </p:sp>
    </p:spTree>
    <p:extLst>
      <p:ext uri="{BB962C8B-B14F-4D97-AF65-F5344CB8AC3E}">
        <p14:creationId xmlns:p14="http://schemas.microsoft.com/office/powerpoint/2010/main" val="2720455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E4E64-3CD5-0D21-6744-4441DCBB483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03B6D63-09CF-6937-2FA8-1A90F1E5F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CCA1D3DA-33C8-FF64-9960-9B445C8BB7B2}"/>
              </a:ext>
            </a:extLst>
          </p:cNvPr>
          <p:cNvSpPr>
            <a:spLocks noGrp="1"/>
          </p:cNvSpPr>
          <p:nvPr>
            <p:ph type="subTitle" idx="1"/>
          </p:nvPr>
        </p:nvSpPr>
        <p:spPr>
          <a:xfrm>
            <a:off x="190500" y="2756694"/>
            <a:ext cx="9477375" cy="2386806"/>
          </a:xfrm>
        </p:spPr>
        <p:txBody>
          <a:bodyPr>
            <a:normAutofit/>
          </a:bodyPr>
          <a:lstStyle/>
          <a:p>
            <a:pPr algn="just"/>
            <a:r>
              <a:rPr lang="en-US" dirty="0"/>
              <a:t>When we see a problem, our first reaction may be to explain it quickly or blame one person or one group. </a:t>
            </a:r>
          </a:p>
          <a:p>
            <a:pPr algn="just"/>
            <a:r>
              <a:rPr lang="en-US" dirty="0"/>
              <a:t>Critical thinking helps us slow down and ask deeper questions.</a:t>
            </a:r>
          </a:p>
          <a:p>
            <a:pPr algn="just"/>
            <a:r>
              <a:rPr lang="en-US" b="1" dirty="0"/>
              <a:t>Instead of asking only </a:t>
            </a:r>
            <a:r>
              <a:rPr lang="en-US" dirty="0"/>
              <a:t>“What is happening?”, </a:t>
            </a:r>
            <a:r>
              <a:rPr lang="en-US" b="1" dirty="0"/>
              <a:t>we also ask</a:t>
            </a:r>
            <a:r>
              <a:rPr lang="en-US" dirty="0"/>
              <a:t>: Why is this happening? Who is affected? What causes it? What is hidden behind the visible problem?</a:t>
            </a:r>
          </a:p>
        </p:txBody>
      </p:sp>
      <p:sp>
        <p:nvSpPr>
          <p:cNvPr id="5" name="Rectangle: Rounded Corners 4">
            <a:extLst>
              <a:ext uri="{FF2B5EF4-FFF2-40B4-BE49-F238E27FC236}">
                <a16:creationId xmlns:a16="http://schemas.microsoft.com/office/drawing/2014/main" id="{4BB94D21-EACF-E5A3-0E0E-AF85D8BF435A}"/>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B74D2DC4-6746-E234-A80C-57B6585AD649}"/>
              </a:ext>
            </a:extLst>
          </p:cNvPr>
          <p:cNvSpPr>
            <a:spLocks noGrp="1"/>
          </p:cNvSpPr>
          <p:nvPr>
            <p:ph type="ctrTitle"/>
          </p:nvPr>
        </p:nvSpPr>
        <p:spPr>
          <a:xfrm>
            <a:off x="-342900" y="545008"/>
            <a:ext cx="9458325" cy="930275"/>
          </a:xfrm>
        </p:spPr>
        <p:txBody>
          <a:bodyPr>
            <a:normAutofit/>
          </a:bodyPr>
          <a:lstStyle/>
          <a:p>
            <a:r>
              <a:rPr lang="en-US" sz="5000" b="1" dirty="0"/>
              <a:t>Looking Beyond First Impressions</a:t>
            </a:r>
          </a:p>
        </p:txBody>
      </p:sp>
    </p:spTree>
    <p:extLst>
      <p:ext uri="{BB962C8B-B14F-4D97-AF65-F5344CB8AC3E}">
        <p14:creationId xmlns:p14="http://schemas.microsoft.com/office/powerpoint/2010/main" val="2424120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C648-5E7A-3CAC-8962-C96C3A65461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C745F8B-6FBE-5B07-EDD5-B56EB1554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7B9EB7CC-07AF-A3FB-5644-D34B01EFEBB2}"/>
              </a:ext>
            </a:extLst>
          </p:cNvPr>
          <p:cNvSpPr>
            <a:spLocks noGrp="1"/>
          </p:cNvSpPr>
          <p:nvPr>
            <p:ph type="subTitle" idx="1"/>
          </p:nvPr>
        </p:nvSpPr>
        <p:spPr>
          <a:xfrm>
            <a:off x="190500" y="2756693"/>
            <a:ext cx="9477375" cy="2682081"/>
          </a:xfrm>
        </p:spPr>
        <p:txBody>
          <a:bodyPr>
            <a:normAutofit fontScale="92500" lnSpcReduction="10000"/>
          </a:bodyPr>
          <a:lstStyle/>
          <a:p>
            <a:pPr algn="just"/>
            <a:r>
              <a:rPr lang="en-US" b="1" dirty="0"/>
              <a:t>A social problem is an issue that affects a wider group of people, a community, or society as a whole. </a:t>
            </a:r>
          </a:p>
          <a:p>
            <a:pPr algn="just"/>
            <a:r>
              <a:rPr lang="en-US" dirty="0"/>
              <a:t>It is not only a private or individual difficulty, because it is connected to broader social conditions.</a:t>
            </a:r>
          </a:p>
          <a:p>
            <a:pPr algn="just"/>
            <a:r>
              <a:rPr lang="en-US" dirty="0"/>
              <a:t>Social problems usually require collective attention, discussion, and action. </a:t>
            </a:r>
          </a:p>
          <a:p>
            <a:pPr algn="just"/>
            <a:r>
              <a:rPr lang="en-US" dirty="0"/>
              <a:t>They cannot be fully solved only by one individual changing their behavior, because their causes are often connected to systems, structures, and shared realities.</a:t>
            </a:r>
          </a:p>
        </p:txBody>
      </p:sp>
      <p:sp>
        <p:nvSpPr>
          <p:cNvPr id="5" name="Rectangle: Rounded Corners 4">
            <a:extLst>
              <a:ext uri="{FF2B5EF4-FFF2-40B4-BE49-F238E27FC236}">
                <a16:creationId xmlns:a16="http://schemas.microsoft.com/office/drawing/2014/main" id="{3E46C622-E6C1-9D74-4DD3-066A327DC446}"/>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4A97EDED-B955-F71E-7D53-58995587826B}"/>
              </a:ext>
            </a:extLst>
          </p:cNvPr>
          <p:cNvSpPr>
            <a:spLocks noGrp="1"/>
          </p:cNvSpPr>
          <p:nvPr>
            <p:ph type="ctrTitle"/>
          </p:nvPr>
        </p:nvSpPr>
        <p:spPr>
          <a:xfrm>
            <a:off x="-1114425" y="545008"/>
            <a:ext cx="9458325" cy="930275"/>
          </a:xfrm>
        </p:spPr>
        <p:txBody>
          <a:bodyPr>
            <a:normAutofit/>
          </a:bodyPr>
          <a:lstStyle/>
          <a:p>
            <a:r>
              <a:rPr lang="en-US" sz="5000" b="1" dirty="0"/>
              <a:t>What Is a Social Problem?</a:t>
            </a:r>
          </a:p>
        </p:txBody>
      </p:sp>
    </p:spTree>
    <p:extLst>
      <p:ext uri="{BB962C8B-B14F-4D97-AF65-F5344CB8AC3E}">
        <p14:creationId xmlns:p14="http://schemas.microsoft.com/office/powerpoint/2010/main" val="3066298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2A93A-521F-605C-9BE8-42B079ABB5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CD3A468-E8B2-6E94-2829-46D078E888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B5168D62-926D-E8DA-4254-42E0011B2F48}"/>
              </a:ext>
            </a:extLst>
          </p:cNvPr>
          <p:cNvSpPr>
            <a:spLocks noGrp="1"/>
          </p:cNvSpPr>
          <p:nvPr>
            <p:ph type="subTitle" idx="1"/>
          </p:nvPr>
        </p:nvSpPr>
        <p:spPr>
          <a:xfrm>
            <a:off x="190500" y="2756693"/>
            <a:ext cx="9477375" cy="2682081"/>
          </a:xfrm>
        </p:spPr>
        <p:txBody>
          <a:bodyPr>
            <a:normAutofit/>
          </a:bodyPr>
          <a:lstStyle/>
          <a:p>
            <a:pPr algn="just"/>
            <a:r>
              <a:rPr lang="en-US" dirty="0"/>
              <a:t>If one young person cannot find a job, it may be seen as an individual challenge. But if many young people in a community or country face unemployment, then we are dealing with a social problem.</a:t>
            </a:r>
          </a:p>
          <a:p>
            <a:pPr algn="just"/>
            <a:r>
              <a:rPr lang="en-US" dirty="0"/>
              <a:t>In that case, we need to look deeper. </a:t>
            </a:r>
          </a:p>
          <a:p>
            <a:pPr algn="just"/>
            <a:r>
              <a:rPr lang="en-US" dirty="0"/>
              <a:t>The issue may be connected to the education system, the </a:t>
            </a:r>
            <a:r>
              <a:rPr lang="en-US" dirty="0" err="1"/>
              <a:t>labour</a:t>
            </a:r>
            <a:r>
              <a:rPr lang="en-US" dirty="0"/>
              <a:t> market, economic opportunities, discrimination, lack of support, or limited access to information and networks.</a:t>
            </a:r>
          </a:p>
        </p:txBody>
      </p:sp>
      <p:sp>
        <p:nvSpPr>
          <p:cNvPr id="5" name="Rectangle: Rounded Corners 4">
            <a:extLst>
              <a:ext uri="{FF2B5EF4-FFF2-40B4-BE49-F238E27FC236}">
                <a16:creationId xmlns:a16="http://schemas.microsoft.com/office/drawing/2014/main" id="{5525E898-8270-1C9E-488B-A93A2501C740}"/>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9C6AE2BF-D43D-8737-A116-3E27AFB980A9}"/>
              </a:ext>
            </a:extLst>
          </p:cNvPr>
          <p:cNvSpPr>
            <a:spLocks noGrp="1"/>
          </p:cNvSpPr>
          <p:nvPr>
            <p:ph type="ctrTitle"/>
          </p:nvPr>
        </p:nvSpPr>
        <p:spPr>
          <a:xfrm>
            <a:off x="-171450" y="488951"/>
            <a:ext cx="9458325" cy="930275"/>
          </a:xfrm>
        </p:spPr>
        <p:txBody>
          <a:bodyPr>
            <a:normAutofit fontScale="90000"/>
          </a:bodyPr>
          <a:lstStyle/>
          <a:p>
            <a:r>
              <a:rPr lang="en-US" sz="5000" b="1" dirty="0"/>
              <a:t>Individual Problem or Social Problem?</a:t>
            </a:r>
          </a:p>
        </p:txBody>
      </p:sp>
    </p:spTree>
    <p:extLst>
      <p:ext uri="{BB962C8B-B14F-4D97-AF65-F5344CB8AC3E}">
        <p14:creationId xmlns:p14="http://schemas.microsoft.com/office/powerpoint/2010/main" val="1358543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BE11-76C1-9008-3555-7000D24FBFF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2E97F2A-B0D9-1CAB-34D8-78BF2BE4C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FFA224F9-9A0D-C06D-F6EA-60347654215B}"/>
              </a:ext>
            </a:extLst>
          </p:cNvPr>
          <p:cNvSpPr>
            <a:spLocks noGrp="1"/>
          </p:cNvSpPr>
          <p:nvPr>
            <p:ph type="subTitle" idx="1"/>
          </p:nvPr>
        </p:nvSpPr>
        <p:spPr>
          <a:xfrm>
            <a:off x="190500" y="2756693"/>
            <a:ext cx="9477375" cy="2967832"/>
          </a:xfrm>
        </p:spPr>
        <p:txBody>
          <a:bodyPr>
            <a:normAutofit lnSpcReduction="10000"/>
          </a:bodyPr>
          <a:lstStyle/>
          <a:p>
            <a:pPr algn="just"/>
            <a:r>
              <a:rPr lang="en-US" dirty="0"/>
              <a:t>At the beginning of this lesson, you selected one issue that you think affects young people the most today. </a:t>
            </a:r>
          </a:p>
          <a:p>
            <a:pPr algn="just"/>
            <a:r>
              <a:rPr lang="en-US" dirty="0"/>
              <a:t>There was no right or wrong answer. Your answer reflects your perspective, your environment, and maybe your personal or professional experience. </a:t>
            </a:r>
          </a:p>
          <a:p>
            <a:pPr algn="just"/>
            <a:r>
              <a:rPr lang="en-US" dirty="0"/>
              <a:t>If different participants selected different answers, this already tells us something important: social problems are experienced differently depending on where we live, what opportunities we have, and which communities we belong to</a:t>
            </a:r>
          </a:p>
        </p:txBody>
      </p:sp>
      <p:sp>
        <p:nvSpPr>
          <p:cNvPr id="5" name="Rectangle: Rounded Corners 4">
            <a:extLst>
              <a:ext uri="{FF2B5EF4-FFF2-40B4-BE49-F238E27FC236}">
                <a16:creationId xmlns:a16="http://schemas.microsoft.com/office/drawing/2014/main" id="{C880580F-4344-F1C0-4C5C-756BA916768B}"/>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BD235EA5-0102-296A-E73D-BB0FEDAEDBFD}"/>
              </a:ext>
            </a:extLst>
          </p:cNvPr>
          <p:cNvSpPr>
            <a:spLocks noGrp="1"/>
          </p:cNvSpPr>
          <p:nvPr>
            <p:ph type="ctrTitle"/>
          </p:nvPr>
        </p:nvSpPr>
        <p:spPr>
          <a:xfrm>
            <a:off x="-171450" y="488951"/>
            <a:ext cx="9458325" cy="930275"/>
          </a:xfrm>
        </p:spPr>
        <p:txBody>
          <a:bodyPr>
            <a:normAutofit/>
          </a:bodyPr>
          <a:lstStyle/>
          <a:p>
            <a:r>
              <a:rPr lang="en-US" sz="5000" b="1" dirty="0"/>
              <a:t>Connecting With Your Poll Answer</a:t>
            </a:r>
          </a:p>
        </p:txBody>
      </p:sp>
    </p:spTree>
    <p:extLst>
      <p:ext uri="{BB962C8B-B14F-4D97-AF65-F5344CB8AC3E}">
        <p14:creationId xmlns:p14="http://schemas.microsoft.com/office/powerpoint/2010/main" val="382266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74AB-11D6-D6D2-2B52-7B915CE4505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6F6F51B-9E07-3C59-8D54-E07285A72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9E452223-A5AF-2077-8C0B-D92C6CF0D660}"/>
              </a:ext>
            </a:extLst>
          </p:cNvPr>
          <p:cNvSpPr>
            <a:spLocks noGrp="1"/>
          </p:cNvSpPr>
          <p:nvPr>
            <p:ph type="subTitle" idx="1"/>
          </p:nvPr>
        </p:nvSpPr>
        <p:spPr>
          <a:xfrm>
            <a:off x="190500" y="2756693"/>
            <a:ext cx="9477375" cy="2967832"/>
          </a:xfrm>
        </p:spPr>
        <p:txBody>
          <a:bodyPr>
            <a:normAutofit lnSpcReduction="10000"/>
          </a:bodyPr>
          <a:lstStyle/>
          <a:p>
            <a:pPr algn="just"/>
            <a:r>
              <a:rPr lang="en-US" dirty="0"/>
              <a:t>Some social problems are very visible because they are often discussed in media, schools, politics, or public campaigns. </a:t>
            </a:r>
          </a:p>
          <a:p>
            <a:pPr algn="just"/>
            <a:r>
              <a:rPr lang="en-US" dirty="0"/>
              <a:t>Other problems may remain hidden because people feel ashamed to speak about them, because they affect marginalized groups, or because society has accepted them as “normal.”</a:t>
            </a:r>
          </a:p>
          <a:p>
            <a:pPr algn="just"/>
            <a:r>
              <a:rPr lang="en-US" dirty="0"/>
              <a:t>This is why critical thinking is important. It helps us notice not only the problems that are loud and visible, but also the problems that are silent, ignored, or misunderstood.</a:t>
            </a:r>
          </a:p>
        </p:txBody>
      </p:sp>
      <p:sp>
        <p:nvSpPr>
          <p:cNvPr id="5" name="Rectangle: Rounded Corners 4">
            <a:extLst>
              <a:ext uri="{FF2B5EF4-FFF2-40B4-BE49-F238E27FC236}">
                <a16:creationId xmlns:a16="http://schemas.microsoft.com/office/drawing/2014/main" id="{440D1C44-2942-8F35-B722-98029DB7DBCF}"/>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827205C2-3B13-7867-85CC-7A41B029D91A}"/>
              </a:ext>
            </a:extLst>
          </p:cNvPr>
          <p:cNvSpPr>
            <a:spLocks noGrp="1"/>
          </p:cNvSpPr>
          <p:nvPr>
            <p:ph type="ctrTitle"/>
          </p:nvPr>
        </p:nvSpPr>
        <p:spPr>
          <a:xfrm>
            <a:off x="-895350" y="545008"/>
            <a:ext cx="9458325" cy="930275"/>
          </a:xfrm>
        </p:spPr>
        <p:txBody>
          <a:bodyPr>
            <a:normAutofit/>
          </a:bodyPr>
          <a:lstStyle/>
          <a:p>
            <a:r>
              <a:rPr lang="en-US" sz="5000" b="1" dirty="0"/>
              <a:t>Visible and Hidden Problems</a:t>
            </a:r>
          </a:p>
        </p:txBody>
      </p:sp>
    </p:spTree>
    <p:extLst>
      <p:ext uri="{BB962C8B-B14F-4D97-AF65-F5344CB8AC3E}">
        <p14:creationId xmlns:p14="http://schemas.microsoft.com/office/powerpoint/2010/main" val="1281256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71F28-859B-1B3E-E031-636E6D902CD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5EADCF9-CE66-3BF5-5074-6517E7B80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E59B56C2-4D63-9EA9-E27F-FFC3083FF607}"/>
              </a:ext>
            </a:extLst>
          </p:cNvPr>
          <p:cNvSpPr>
            <a:spLocks noGrp="1"/>
          </p:cNvSpPr>
          <p:nvPr>
            <p:ph type="subTitle" idx="1"/>
          </p:nvPr>
        </p:nvSpPr>
        <p:spPr>
          <a:xfrm>
            <a:off x="190500" y="2756693"/>
            <a:ext cx="9477375" cy="2967832"/>
          </a:xfrm>
        </p:spPr>
        <p:txBody>
          <a:bodyPr>
            <a:normAutofit lnSpcReduction="10000"/>
          </a:bodyPr>
          <a:lstStyle/>
          <a:p>
            <a:pPr algn="just"/>
            <a:r>
              <a:rPr lang="en-US" dirty="0"/>
              <a:t>Social problems can take many forms. </a:t>
            </a:r>
          </a:p>
          <a:p>
            <a:pPr algn="just"/>
            <a:r>
              <a:rPr lang="en-US" dirty="0"/>
              <a:t>They may be economic, such as poverty or unemployment. </a:t>
            </a:r>
          </a:p>
          <a:p>
            <a:pPr algn="just"/>
            <a:r>
              <a:rPr lang="en-US" dirty="0"/>
              <a:t>They may be social, such as discrimination, exclusion, violence, gender inequality, or lack of accessibility.</a:t>
            </a:r>
          </a:p>
          <a:p>
            <a:pPr algn="just"/>
            <a:r>
              <a:rPr lang="en-US" dirty="0"/>
              <a:t>They can also be digital or environmental, such as misinformation, online harm, digital exclusion, climate change, or limited access to green and safe public spaces. </a:t>
            </a:r>
          </a:p>
          <a:p>
            <a:pPr algn="just"/>
            <a:r>
              <a:rPr lang="en-US" dirty="0"/>
              <a:t>In real life, these problems often overlap and influence each other.</a:t>
            </a:r>
          </a:p>
        </p:txBody>
      </p:sp>
      <p:sp>
        <p:nvSpPr>
          <p:cNvPr id="5" name="Rectangle: Rounded Corners 4">
            <a:extLst>
              <a:ext uri="{FF2B5EF4-FFF2-40B4-BE49-F238E27FC236}">
                <a16:creationId xmlns:a16="http://schemas.microsoft.com/office/drawing/2014/main" id="{125C55A8-DBA5-DEB8-C1E8-16DC3C18A507}"/>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37FB848F-0175-D955-1720-95A26026A877}"/>
              </a:ext>
            </a:extLst>
          </p:cNvPr>
          <p:cNvSpPr>
            <a:spLocks noGrp="1"/>
          </p:cNvSpPr>
          <p:nvPr>
            <p:ph type="ctrTitle"/>
          </p:nvPr>
        </p:nvSpPr>
        <p:spPr>
          <a:xfrm>
            <a:off x="66675" y="545008"/>
            <a:ext cx="6696075" cy="930275"/>
          </a:xfrm>
        </p:spPr>
        <p:txBody>
          <a:bodyPr>
            <a:normAutofit/>
          </a:bodyPr>
          <a:lstStyle/>
          <a:p>
            <a:r>
              <a:rPr lang="en-US" sz="5000" b="1" dirty="0"/>
              <a:t>Types of Social Problems</a:t>
            </a:r>
          </a:p>
        </p:txBody>
      </p:sp>
    </p:spTree>
    <p:extLst>
      <p:ext uri="{BB962C8B-B14F-4D97-AF65-F5344CB8AC3E}">
        <p14:creationId xmlns:p14="http://schemas.microsoft.com/office/powerpoint/2010/main" val="3711031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4EE4A-5B5E-43AB-9882-50133CA6A88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2C0C5B-A8B8-9805-7269-321F0244C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E2AECFF0-9332-542E-31C8-F5CA49467BEA}"/>
              </a:ext>
            </a:extLst>
          </p:cNvPr>
          <p:cNvSpPr>
            <a:spLocks noGrp="1"/>
          </p:cNvSpPr>
          <p:nvPr>
            <p:ph type="subTitle" idx="1"/>
          </p:nvPr>
        </p:nvSpPr>
        <p:spPr>
          <a:xfrm>
            <a:off x="190500" y="2756693"/>
            <a:ext cx="9477375" cy="2967832"/>
          </a:xfrm>
        </p:spPr>
        <p:txBody>
          <a:bodyPr>
            <a:normAutofit/>
          </a:bodyPr>
          <a:lstStyle/>
          <a:p>
            <a:pPr algn="just"/>
            <a:r>
              <a:rPr lang="en-US" dirty="0"/>
              <a:t>Young people are often strongly affected by social problems because these issues shape their present lives and future opportunities. </a:t>
            </a:r>
          </a:p>
          <a:p>
            <a:pPr algn="just"/>
            <a:r>
              <a:rPr lang="en-US" dirty="0"/>
              <a:t>Social problems can influence their education, mental health, identity, employment, online safety, participation, and sense of belonging.</a:t>
            </a:r>
          </a:p>
          <a:p>
            <a:pPr algn="just"/>
            <a:r>
              <a:rPr lang="en-US" dirty="0"/>
              <a:t>At the same time, young people are not only affected by social problems. </a:t>
            </a:r>
          </a:p>
          <a:p>
            <a:pPr algn="just"/>
            <a:r>
              <a:rPr lang="en-US" dirty="0"/>
              <a:t>With the right knowledge, tools, and support, they can become active changemakers in their communities.</a:t>
            </a:r>
          </a:p>
        </p:txBody>
      </p:sp>
      <p:sp>
        <p:nvSpPr>
          <p:cNvPr id="5" name="Rectangle: Rounded Corners 4">
            <a:extLst>
              <a:ext uri="{FF2B5EF4-FFF2-40B4-BE49-F238E27FC236}">
                <a16:creationId xmlns:a16="http://schemas.microsoft.com/office/drawing/2014/main" id="{453DA45C-97A1-D9B1-7647-EF0D0663FA63}"/>
              </a:ext>
            </a:extLst>
          </p:cNvPr>
          <p:cNvSpPr/>
          <p:nvPr/>
        </p:nvSpPr>
        <p:spPr>
          <a:xfrm>
            <a:off x="66674" y="444202"/>
            <a:ext cx="9477375"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479A4945-D6B1-C768-E482-077E7E909072}"/>
              </a:ext>
            </a:extLst>
          </p:cNvPr>
          <p:cNvSpPr>
            <a:spLocks noGrp="1"/>
          </p:cNvSpPr>
          <p:nvPr>
            <p:ph type="ctrTitle"/>
          </p:nvPr>
        </p:nvSpPr>
        <p:spPr>
          <a:xfrm>
            <a:off x="66675" y="545008"/>
            <a:ext cx="9477375" cy="930275"/>
          </a:xfrm>
        </p:spPr>
        <p:txBody>
          <a:bodyPr>
            <a:normAutofit fontScale="90000"/>
          </a:bodyPr>
          <a:lstStyle/>
          <a:p>
            <a:r>
              <a:rPr lang="en-US" sz="5000" b="1" dirty="0"/>
              <a:t>How Social Problems Affect Young People</a:t>
            </a:r>
          </a:p>
        </p:txBody>
      </p:sp>
    </p:spTree>
    <p:extLst>
      <p:ext uri="{BB962C8B-B14F-4D97-AF65-F5344CB8AC3E}">
        <p14:creationId xmlns:p14="http://schemas.microsoft.com/office/powerpoint/2010/main" val="3568942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70767-2382-0D5D-6D88-7CF9660D9DD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9F3DFA4-CEA5-B5F5-1F73-0FCF54971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66904069-A247-435C-7DC2-8CC75BF7D9EC}"/>
              </a:ext>
            </a:extLst>
          </p:cNvPr>
          <p:cNvSpPr>
            <a:spLocks noGrp="1"/>
          </p:cNvSpPr>
          <p:nvPr>
            <p:ph type="subTitle" idx="1"/>
          </p:nvPr>
        </p:nvSpPr>
        <p:spPr>
          <a:xfrm>
            <a:off x="190500" y="2756693"/>
            <a:ext cx="9477375" cy="2967832"/>
          </a:xfrm>
        </p:spPr>
        <p:txBody>
          <a:bodyPr>
            <a:normAutofit lnSpcReduction="10000"/>
          </a:bodyPr>
          <a:lstStyle/>
          <a:p>
            <a:pPr algn="just"/>
            <a:r>
              <a:rPr lang="en-US" dirty="0"/>
              <a:t>Critical thinking helps us avoid quick conclusions and simple explanations. It encourages us to question assumptions, compare perspectives, check information, and understand how different people are affected by the same issue.</a:t>
            </a:r>
          </a:p>
          <a:p>
            <a:pPr algn="just"/>
            <a:r>
              <a:rPr lang="en-US" dirty="0"/>
              <a:t>Before creating a solution, campaign, project, or Social Impact NFT, we need to understand the problem responsibly. </a:t>
            </a:r>
          </a:p>
          <a:p>
            <a:pPr algn="just"/>
            <a:r>
              <a:rPr lang="en-US" dirty="0"/>
              <a:t>A good solution starts with a clear and honest understanding of the challenge.</a:t>
            </a:r>
          </a:p>
        </p:txBody>
      </p:sp>
      <p:sp>
        <p:nvSpPr>
          <p:cNvPr id="5" name="Rectangle: Rounded Corners 4">
            <a:extLst>
              <a:ext uri="{FF2B5EF4-FFF2-40B4-BE49-F238E27FC236}">
                <a16:creationId xmlns:a16="http://schemas.microsoft.com/office/drawing/2014/main" id="{E9937498-A1D6-85FD-ACE1-2E39BD9B1460}"/>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C594E559-1079-AC43-36AA-A6FBDD441B53}"/>
              </a:ext>
            </a:extLst>
          </p:cNvPr>
          <p:cNvSpPr>
            <a:spLocks noGrp="1"/>
          </p:cNvSpPr>
          <p:nvPr>
            <p:ph type="ctrTitle"/>
          </p:nvPr>
        </p:nvSpPr>
        <p:spPr>
          <a:xfrm>
            <a:off x="66675" y="545008"/>
            <a:ext cx="7439025" cy="930275"/>
          </a:xfrm>
        </p:spPr>
        <p:txBody>
          <a:bodyPr>
            <a:normAutofit fontScale="90000"/>
          </a:bodyPr>
          <a:lstStyle/>
          <a:p>
            <a:r>
              <a:rPr lang="en-US" sz="5000" b="1" dirty="0"/>
              <a:t>Why Critical Thinking Is Needed</a:t>
            </a:r>
          </a:p>
        </p:txBody>
      </p:sp>
    </p:spTree>
    <p:extLst>
      <p:ext uri="{BB962C8B-B14F-4D97-AF65-F5344CB8AC3E}">
        <p14:creationId xmlns:p14="http://schemas.microsoft.com/office/powerpoint/2010/main" val="1257098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D2783-BDAB-1F49-B4E9-A7717D6D6A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30F0DB5-9D49-9DB9-7D0C-D4B830EF6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D0110B14-7B71-A8D1-9E6E-ED15BF491186}"/>
              </a:ext>
            </a:extLst>
          </p:cNvPr>
          <p:cNvSpPr>
            <a:spLocks noGrp="1"/>
          </p:cNvSpPr>
          <p:nvPr>
            <p:ph type="subTitle" idx="1"/>
          </p:nvPr>
        </p:nvSpPr>
        <p:spPr>
          <a:xfrm>
            <a:off x="190500" y="2756693"/>
            <a:ext cx="9477375" cy="2967832"/>
          </a:xfrm>
        </p:spPr>
        <p:txBody>
          <a:bodyPr>
            <a:normAutofit/>
          </a:bodyPr>
          <a:lstStyle/>
          <a:p>
            <a:pPr algn="just"/>
            <a:r>
              <a:rPr lang="en-US" dirty="0"/>
              <a:t>Think again about the issue you selected in the </a:t>
            </a:r>
            <a:r>
              <a:rPr lang="en-US" dirty="0" err="1"/>
              <a:t>poll.Is</a:t>
            </a:r>
            <a:r>
              <a:rPr lang="en-US" dirty="0"/>
              <a:t> this mainly an individual problem, or does it affect a wider group of people? </a:t>
            </a:r>
          </a:p>
          <a:p>
            <a:pPr algn="just"/>
            <a:r>
              <a:rPr lang="en-US" dirty="0"/>
              <a:t>What makes it a social problem? What deeper causes might be connected to it? Who should care about this </a:t>
            </a:r>
            <a:r>
              <a:rPr lang="en-US" err="1"/>
              <a:t>issue</a:t>
            </a:r>
            <a:r>
              <a:rPr lang="en-US"/>
              <a:t>?</a:t>
            </a:r>
          </a:p>
          <a:p>
            <a:pPr algn="just"/>
            <a:r>
              <a:rPr lang="en-US"/>
              <a:t>Keep </a:t>
            </a:r>
            <a:r>
              <a:rPr lang="en-US" dirty="0"/>
              <a:t>this example in mind as you continue with the next activity.</a:t>
            </a:r>
          </a:p>
        </p:txBody>
      </p:sp>
      <p:sp>
        <p:nvSpPr>
          <p:cNvPr id="5" name="Rectangle: Rounded Corners 4">
            <a:extLst>
              <a:ext uri="{FF2B5EF4-FFF2-40B4-BE49-F238E27FC236}">
                <a16:creationId xmlns:a16="http://schemas.microsoft.com/office/drawing/2014/main" id="{37472A4D-1806-7AD6-B400-8B432388E329}"/>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2A86CE2F-6D02-A579-25F1-81905B1D649D}"/>
              </a:ext>
            </a:extLst>
          </p:cNvPr>
          <p:cNvSpPr>
            <a:spLocks noGrp="1"/>
          </p:cNvSpPr>
          <p:nvPr>
            <p:ph type="ctrTitle"/>
          </p:nvPr>
        </p:nvSpPr>
        <p:spPr>
          <a:xfrm>
            <a:off x="66675" y="545008"/>
            <a:ext cx="8162925" cy="930275"/>
          </a:xfrm>
        </p:spPr>
        <p:txBody>
          <a:bodyPr>
            <a:normAutofit fontScale="90000"/>
          </a:bodyPr>
          <a:lstStyle/>
          <a:p>
            <a:r>
              <a:rPr lang="en-US" sz="5000" b="1" dirty="0"/>
              <a:t>Reflection Before Moving Forward</a:t>
            </a:r>
          </a:p>
        </p:txBody>
      </p:sp>
    </p:spTree>
    <p:extLst>
      <p:ext uri="{BB962C8B-B14F-4D97-AF65-F5344CB8AC3E}">
        <p14:creationId xmlns:p14="http://schemas.microsoft.com/office/powerpoint/2010/main" val="4201594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9E561A-2AFE-97AC-8611-3AE0CB8B0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64402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6635</TotalTime>
  <Words>882</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Understanding Social Problems:   Looking Beyond the Surface</vt:lpstr>
      <vt:lpstr> Looking Beyond the Surface</vt:lpstr>
      <vt:lpstr>Why Do Social Problems Matter?</vt:lpstr>
      <vt:lpstr>Looking Beyond First Impressions</vt:lpstr>
      <vt:lpstr>What Is a Social Problem?</vt:lpstr>
      <vt:lpstr>Individual Problem or Social Problem?</vt:lpstr>
      <vt:lpstr>Connecting With Your Poll Answer</vt:lpstr>
      <vt:lpstr>Visible and Hidden Problems</vt:lpstr>
      <vt:lpstr>Types of Social Problems</vt:lpstr>
      <vt:lpstr>How Social Problems Affect Young People</vt:lpstr>
      <vt:lpstr>Why Critical Thinking Is Needed</vt:lpstr>
      <vt:lpstr>Reflection Before Moving Forward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Martina Durljanova</dc:creator>
  <cp:lastModifiedBy>Martina Durljanova</cp:lastModifiedBy>
  <cp:revision>2</cp:revision>
  <dcterms:created xsi:type="dcterms:W3CDTF">2026-05-27T16:24:46Z</dcterms:created>
  <dcterms:modified xsi:type="dcterms:W3CDTF">2026-06-15T13:09:30Z</dcterms:modified>
</cp:coreProperties>
</file>