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5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84"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F016F-2BBE-5344-CC79-9266B7F155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5688217-C231-2EE8-42C2-0893EB8736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B7AA687-93AE-9483-CA3D-140525D2B0FD}"/>
              </a:ext>
            </a:extLst>
          </p:cNvPr>
          <p:cNvSpPr>
            <a:spLocks noGrp="1"/>
          </p:cNvSpPr>
          <p:nvPr>
            <p:ph type="dt" sz="half" idx="10"/>
          </p:nvPr>
        </p:nvSpPr>
        <p:spPr/>
        <p:txBody>
          <a:bodyPr/>
          <a:lstStyle/>
          <a:p>
            <a:fld id="{ED00B3CB-58F1-4B2D-A0E9-6635A2EE7BEF}" type="datetimeFigureOut">
              <a:rPr lang="en-US" smtClean="0"/>
              <a:t>6/18/2026</a:t>
            </a:fld>
            <a:endParaRPr lang="en-US"/>
          </a:p>
        </p:txBody>
      </p:sp>
      <p:sp>
        <p:nvSpPr>
          <p:cNvPr id="5" name="Footer Placeholder 4">
            <a:extLst>
              <a:ext uri="{FF2B5EF4-FFF2-40B4-BE49-F238E27FC236}">
                <a16:creationId xmlns:a16="http://schemas.microsoft.com/office/drawing/2014/main" id="{D730FEFB-7361-CB65-2754-8B4A808B29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DDEFF1-EAEB-B1A3-8961-F8CB006938C3}"/>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1828626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B7555-C8F9-C4EF-EA3E-CE7CF31351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9AEC3E-B2CF-7AF9-445E-3D5DC2397C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121CD0-486F-CB9B-666E-58D6631B61A6}"/>
              </a:ext>
            </a:extLst>
          </p:cNvPr>
          <p:cNvSpPr>
            <a:spLocks noGrp="1"/>
          </p:cNvSpPr>
          <p:nvPr>
            <p:ph type="dt" sz="half" idx="10"/>
          </p:nvPr>
        </p:nvSpPr>
        <p:spPr/>
        <p:txBody>
          <a:bodyPr/>
          <a:lstStyle/>
          <a:p>
            <a:fld id="{ED00B3CB-58F1-4B2D-A0E9-6635A2EE7BEF}" type="datetimeFigureOut">
              <a:rPr lang="en-US" smtClean="0"/>
              <a:t>6/18/2026</a:t>
            </a:fld>
            <a:endParaRPr lang="en-US"/>
          </a:p>
        </p:txBody>
      </p:sp>
      <p:sp>
        <p:nvSpPr>
          <p:cNvPr id="5" name="Footer Placeholder 4">
            <a:extLst>
              <a:ext uri="{FF2B5EF4-FFF2-40B4-BE49-F238E27FC236}">
                <a16:creationId xmlns:a16="http://schemas.microsoft.com/office/drawing/2014/main" id="{D8ED2C64-1440-5C11-71A2-E0CEDF9C18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0B62E1-E4BE-E22A-3516-5D20A50ADF68}"/>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3206962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3BB6F-5049-E3DF-4988-1CF73AB8E3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D577A9-FCE2-18DC-546D-8EED7561F0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4ED4FF-BDF1-79A6-1BFF-99EDA6D22CF5}"/>
              </a:ext>
            </a:extLst>
          </p:cNvPr>
          <p:cNvSpPr>
            <a:spLocks noGrp="1"/>
          </p:cNvSpPr>
          <p:nvPr>
            <p:ph type="dt" sz="half" idx="10"/>
          </p:nvPr>
        </p:nvSpPr>
        <p:spPr/>
        <p:txBody>
          <a:bodyPr/>
          <a:lstStyle/>
          <a:p>
            <a:fld id="{ED00B3CB-58F1-4B2D-A0E9-6635A2EE7BEF}" type="datetimeFigureOut">
              <a:rPr lang="en-US" smtClean="0"/>
              <a:t>6/18/2026</a:t>
            </a:fld>
            <a:endParaRPr lang="en-US"/>
          </a:p>
        </p:txBody>
      </p:sp>
      <p:sp>
        <p:nvSpPr>
          <p:cNvPr id="5" name="Footer Placeholder 4">
            <a:extLst>
              <a:ext uri="{FF2B5EF4-FFF2-40B4-BE49-F238E27FC236}">
                <a16:creationId xmlns:a16="http://schemas.microsoft.com/office/drawing/2014/main" id="{D5D1E988-4C17-5CF1-663A-EDDD8915C0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351F8B-60C5-B043-9478-C0341599D2EE}"/>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21838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5DF8D-AFBB-95B5-E13D-834E49030E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FC1312-27F0-6402-B773-1A7C584437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2EFD9E-B311-5758-03C0-BD043AFE41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CBBBBF-45A0-A791-A185-2EE54CBF8D46}"/>
              </a:ext>
            </a:extLst>
          </p:cNvPr>
          <p:cNvSpPr>
            <a:spLocks noGrp="1"/>
          </p:cNvSpPr>
          <p:nvPr>
            <p:ph type="dt" sz="half" idx="10"/>
          </p:nvPr>
        </p:nvSpPr>
        <p:spPr/>
        <p:txBody>
          <a:bodyPr/>
          <a:lstStyle/>
          <a:p>
            <a:fld id="{ED00B3CB-58F1-4B2D-A0E9-6635A2EE7BEF}" type="datetimeFigureOut">
              <a:rPr lang="en-US" smtClean="0"/>
              <a:t>6/18/2026</a:t>
            </a:fld>
            <a:endParaRPr lang="en-US"/>
          </a:p>
        </p:txBody>
      </p:sp>
      <p:sp>
        <p:nvSpPr>
          <p:cNvPr id="6" name="Footer Placeholder 5">
            <a:extLst>
              <a:ext uri="{FF2B5EF4-FFF2-40B4-BE49-F238E27FC236}">
                <a16:creationId xmlns:a16="http://schemas.microsoft.com/office/drawing/2014/main" id="{563C53A2-6710-59F6-3C32-B86300DBCC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CE9612-DBFB-25B1-2D44-37F7446CDA06}"/>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3666038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0D95-D422-F17D-C218-C87032F388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4DB77EB-5758-6FF6-788D-BE28D36CB3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CEE748-6B82-0BDF-258D-2CF2F9B7FA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A55A870-CC23-0A9A-3380-26708B1DD8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A204D2-20D5-DD21-8EB9-D20083414DF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4D9711-EDE8-2775-6EDA-FE04BB23B114}"/>
              </a:ext>
            </a:extLst>
          </p:cNvPr>
          <p:cNvSpPr>
            <a:spLocks noGrp="1"/>
          </p:cNvSpPr>
          <p:nvPr>
            <p:ph type="dt" sz="half" idx="10"/>
          </p:nvPr>
        </p:nvSpPr>
        <p:spPr/>
        <p:txBody>
          <a:bodyPr/>
          <a:lstStyle/>
          <a:p>
            <a:fld id="{ED00B3CB-58F1-4B2D-A0E9-6635A2EE7BEF}" type="datetimeFigureOut">
              <a:rPr lang="en-US" smtClean="0"/>
              <a:t>6/18/2026</a:t>
            </a:fld>
            <a:endParaRPr lang="en-US"/>
          </a:p>
        </p:txBody>
      </p:sp>
      <p:sp>
        <p:nvSpPr>
          <p:cNvPr id="8" name="Footer Placeholder 7">
            <a:extLst>
              <a:ext uri="{FF2B5EF4-FFF2-40B4-BE49-F238E27FC236}">
                <a16:creationId xmlns:a16="http://schemas.microsoft.com/office/drawing/2014/main" id="{56AB22A4-0520-D881-E1EB-25013BA533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C562990-8EF0-2D54-6F82-139D6150E791}"/>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1592935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AE4AC-8FE7-8330-74CB-AE7BD0F3D0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5D500C-EF9C-9726-ED35-70CEEC96FE8B}"/>
              </a:ext>
            </a:extLst>
          </p:cNvPr>
          <p:cNvSpPr>
            <a:spLocks noGrp="1"/>
          </p:cNvSpPr>
          <p:nvPr>
            <p:ph type="dt" sz="half" idx="10"/>
          </p:nvPr>
        </p:nvSpPr>
        <p:spPr/>
        <p:txBody>
          <a:bodyPr/>
          <a:lstStyle/>
          <a:p>
            <a:fld id="{ED00B3CB-58F1-4B2D-A0E9-6635A2EE7BEF}" type="datetimeFigureOut">
              <a:rPr lang="en-US" smtClean="0"/>
              <a:t>6/18/2026</a:t>
            </a:fld>
            <a:endParaRPr lang="en-US"/>
          </a:p>
        </p:txBody>
      </p:sp>
      <p:sp>
        <p:nvSpPr>
          <p:cNvPr id="4" name="Footer Placeholder 3">
            <a:extLst>
              <a:ext uri="{FF2B5EF4-FFF2-40B4-BE49-F238E27FC236}">
                <a16:creationId xmlns:a16="http://schemas.microsoft.com/office/drawing/2014/main" id="{D8BF4890-0A59-E21E-3378-D37B43B26AD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A827F1-8825-67E0-EAB1-2021840864E1}"/>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133219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C0349C-6AF4-77DB-730F-DCB4C6BD9E81}"/>
              </a:ext>
            </a:extLst>
          </p:cNvPr>
          <p:cNvSpPr>
            <a:spLocks noGrp="1"/>
          </p:cNvSpPr>
          <p:nvPr>
            <p:ph type="dt" sz="half" idx="10"/>
          </p:nvPr>
        </p:nvSpPr>
        <p:spPr/>
        <p:txBody>
          <a:bodyPr/>
          <a:lstStyle/>
          <a:p>
            <a:fld id="{ED00B3CB-58F1-4B2D-A0E9-6635A2EE7BEF}" type="datetimeFigureOut">
              <a:rPr lang="en-US" smtClean="0"/>
              <a:t>6/18/2026</a:t>
            </a:fld>
            <a:endParaRPr lang="en-US"/>
          </a:p>
        </p:txBody>
      </p:sp>
      <p:sp>
        <p:nvSpPr>
          <p:cNvPr id="3" name="Footer Placeholder 2">
            <a:extLst>
              <a:ext uri="{FF2B5EF4-FFF2-40B4-BE49-F238E27FC236}">
                <a16:creationId xmlns:a16="http://schemas.microsoft.com/office/drawing/2014/main" id="{FB953EAE-A64F-E10C-8E2D-7FEF2CB0FF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D80F943-CDC5-B833-6E94-D77BB7487B7D}"/>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3224812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D50D4-D30B-28B9-B604-D8AF377606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23249E-AD89-A1A4-DABD-D1064D6A0F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4F6305-44F4-CA65-B8D3-7CD617C30B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00E8FD-66ED-F39C-8D6D-7E4FB486E68F}"/>
              </a:ext>
            </a:extLst>
          </p:cNvPr>
          <p:cNvSpPr>
            <a:spLocks noGrp="1"/>
          </p:cNvSpPr>
          <p:nvPr>
            <p:ph type="dt" sz="half" idx="10"/>
          </p:nvPr>
        </p:nvSpPr>
        <p:spPr/>
        <p:txBody>
          <a:bodyPr/>
          <a:lstStyle/>
          <a:p>
            <a:fld id="{ED00B3CB-58F1-4B2D-A0E9-6635A2EE7BEF}" type="datetimeFigureOut">
              <a:rPr lang="en-US" smtClean="0"/>
              <a:t>6/18/2026</a:t>
            </a:fld>
            <a:endParaRPr lang="en-US"/>
          </a:p>
        </p:txBody>
      </p:sp>
      <p:sp>
        <p:nvSpPr>
          <p:cNvPr id="6" name="Footer Placeholder 5">
            <a:extLst>
              <a:ext uri="{FF2B5EF4-FFF2-40B4-BE49-F238E27FC236}">
                <a16:creationId xmlns:a16="http://schemas.microsoft.com/office/drawing/2014/main" id="{21E639AF-8024-C80C-48BE-4947A0CDBC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F9F4E2-D0A4-6393-CE17-7F426BEBA42E}"/>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3852613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1D74-33B1-BB2C-16DA-4B11DFE402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3F59325-D74A-06B8-D61D-68FCB8853A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1CE8421-1C50-A835-2473-CB50BFBD1A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10C84C-988B-482B-5976-3D57ED30CC51}"/>
              </a:ext>
            </a:extLst>
          </p:cNvPr>
          <p:cNvSpPr>
            <a:spLocks noGrp="1"/>
          </p:cNvSpPr>
          <p:nvPr>
            <p:ph type="dt" sz="half" idx="10"/>
          </p:nvPr>
        </p:nvSpPr>
        <p:spPr/>
        <p:txBody>
          <a:bodyPr/>
          <a:lstStyle/>
          <a:p>
            <a:fld id="{ED00B3CB-58F1-4B2D-A0E9-6635A2EE7BEF}" type="datetimeFigureOut">
              <a:rPr lang="en-US" smtClean="0"/>
              <a:t>6/18/2026</a:t>
            </a:fld>
            <a:endParaRPr lang="en-US"/>
          </a:p>
        </p:txBody>
      </p:sp>
      <p:sp>
        <p:nvSpPr>
          <p:cNvPr id="6" name="Footer Placeholder 5">
            <a:extLst>
              <a:ext uri="{FF2B5EF4-FFF2-40B4-BE49-F238E27FC236}">
                <a16:creationId xmlns:a16="http://schemas.microsoft.com/office/drawing/2014/main" id="{D332662A-6F96-18E7-9F3D-783F28B4D6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6DF1B6-EE66-ED57-C0F5-395D20A70DFC}"/>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210867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7C838-9BD3-0119-1204-941261AECB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29DC98-4657-A30B-B884-ADD2115D891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9C602C-562B-24A0-3B4F-743C9D0AFA37}"/>
              </a:ext>
            </a:extLst>
          </p:cNvPr>
          <p:cNvSpPr>
            <a:spLocks noGrp="1"/>
          </p:cNvSpPr>
          <p:nvPr>
            <p:ph type="dt" sz="half" idx="10"/>
          </p:nvPr>
        </p:nvSpPr>
        <p:spPr/>
        <p:txBody>
          <a:bodyPr/>
          <a:lstStyle/>
          <a:p>
            <a:fld id="{ED00B3CB-58F1-4B2D-A0E9-6635A2EE7BEF}" type="datetimeFigureOut">
              <a:rPr lang="en-US" smtClean="0"/>
              <a:t>6/18/2026</a:t>
            </a:fld>
            <a:endParaRPr lang="en-US"/>
          </a:p>
        </p:txBody>
      </p:sp>
      <p:sp>
        <p:nvSpPr>
          <p:cNvPr id="5" name="Footer Placeholder 4">
            <a:extLst>
              <a:ext uri="{FF2B5EF4-FFF2-40B4-BE49-F238E27FC236}">
                <a16:creationId xmlns:a16="http://schemas.microsoft.com/office/drawing/2014/main" id="{F1703894-F148-DF55-55B2-C6C4821D71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52C81-90D6-C54C-D7E8-D34764CC6AB7}"/>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1788041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1A8361-EEA2-DD0D-077E-7055CBF3DBF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EA6688-2F2A-408F-8B0C-13944C2F56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4A53F2-8C6A-0923-261C-B3E5967F3884}"/>
              </a:ext>
            </a:extLst>
          </p:cNvPr>
          <p:cNvSpPr>
            <a:spLocks noGrp="1"/>
          </p:cNvSpPr>
          <p:nvPr>
            <p:ph type="dt" sz="half" idx="10"/>
          </p:nvPr>
        </p:nvSpPr>
        <p:spPr/>
        <p:txBody>
          <a:bodyPr/>
          <a:lstStyle/>
          <a:p>
            <a:fld id="{ED00B3CB-58F1-4B2D-A0E9-6635A2EE7BEF}" type="datetimeFigureOut">
              <a:rPr lang="en-US" smtClean="0"/>
              <a:t>6/18/2026</a:t>
            </a:fld>
            <a:endParaRPr lang="en-US"/>
          </a:p>
        </p:txBody>
      </p:sp>
      <p:sp>
        <p:nvSpPr>
          <p:cNvPr id="5" name="Footer Placeholder 4">
            <a:extLst>
              <a:ext uri="{FF2B5EF4-FFF2-40B4-BE49-F238E27FC236}">
                <a16:creationId xmlns:a16="http://schemas.microsoft.com/office/drawing/2014/main" id="{7C960453-67C6-02F9-5319-7234692717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E110E9-DEDC-A527-3BAE-313616F226CB}"/>
              </a:ext>
            </a:extLst>
          </p:cNvPr>
          <p:cNvSpPr>
            <a:spLocks noGrp="1"/>
          </p:cNvSpPr>
          <p:nvPr>
            <p:ph type="sldNum" sz="quarter" idx="12"/>
          </p:nvPr>
        </p:nvSpPr>
        <p:spPr/>
        <p:txBody>
          <a:bodyPr/>
          <a:lstStyle/>
          <a:p>
            <a:fld id="{8F75A6E4-24A5-4609-91C6-751995052CC8}" type="slidenum">
              <a:rPr lang="en-US" smtClean="0"/>
              <a:t>‹#›</a:t>
            </a:fld>
            <a:endParaRPr lang="en-US"/>
          </a:p>
        </p:txBody>
      </p:sp>
    </p:spTree>
    <p:extLst>
      <p:ext uri="{BB962C8B-B14F-4D97-AF65-F5344CB8AC3E}">
        <p14:creationId xmlns:p14="http://schemas.microsoft.com/office/powerpoint/2010/main" val="1193517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38EAB5-A920-304C-073B-76A454C72F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198E0CB-AEED-4C55-939F-CD96127703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535C21-ACB5-B9D6-6793-254B0798E1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00B3CB-58F1-4B2D-A0E9-6635A2EE7BEF}" type="datetimeFigureOut">
              <a:rPr lang="en-US" smtClean="0"/>
              <a:t>6/18/2026</a:t>
            </a:fld>
            <a:endParaRPr lang="en-US"/>
          </a:p>
        </p:txBody>
      </p:sp>
      <p:sp>
        <p:nvSpPr>
          <p:cNvPr id="5" name="Footer Placeholder 4">
            <a:extLst>
              <a:ext uri="{FF2B5EF4-FFF2-40B4-BE49-F238E27FC236}">
                <a16:creationId xmlns:a16="http://schemas.microsoft.com/office/drawing/2014/main" id="{4C92DF6A-15C9-8BDF-0446-5B6317D1E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E0C3ED3-1CB1-AAF3-E9D4-BA12EA7A5D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5A6E4-24A5-4609-91C6-751995052CC8}" type="slidenum">
              <a:rPr lang="en-US" smtClean="0"/>
              <a:t>‹#›</a:t>
            </a:fld>
            <a:endParaRPr lang="en-US"/>
          </a:p>
        </p:txBody>
      </p:sp>
    </p:spTree>
    <p:extLst>
      <p:ext uri="{BB962C8B-B14F-4D97-AF65-F5344CB8AC3E}">
        <p14:creationId xmlns:p14="http://schemas.microsoft.com/office/powerpoint/2010/main" val="1689453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E07944D-0014-0AF5-FCE5-CB2B8FAC51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2" name="Title 1">
            <a:extLst>
              <a:ext uri="{FF2B5EF4-FFF2-40B4-BE49-F238E27FC236}">
                <a16:creationId xmlns:a16="http://schemas.microsoft.com/office/drawing/2014/main" id="{40AB1B2B-3C25-1511-6D27-99BFCC1B4FE0}"/>
              </a:ext>
            </a:extLst>
          </p:cNvPr>
          <p:cNvSpPr>
            <a:spLocks noGrp="1"/>
          </p:cNvSpPr>
          <p:nvPr>
            <p:ph type="ctrTitle"/>
          </p:nvPr>
        </p:nvSpPr>
        <p:spPr>
          <a:xfrm>
            <a:off x="1204912" y="1327150"/>
            <a:ext cx="9458325" cy="2387600"/>
          </a:xfrm>
        </p:spPr>
        <p:txBody>
          <a:bodyPr>
            <a:normAutofit/>
          </a:bodyPr>
          <a:lstStyle/>
          <a:p>
            <a:r>
              <a:rPr lang="en-US" b="1" dirty="0"/>
              <a:t>Understanding the Problem Before Solving It</a:t>
            </a:r>
          </a:p>
        </p:txBody>
      </p:sp>
      <p:sp>
        <p:nvSpPr>
          <p:cNvPr id="3" name="Subtitle 2">
            <a:extLst>
              <a:ext uri="{FF2B5EF4-FFF2-40B4-BE49-F238E27FC236}">
                <a16:creationId xmlns:a16="http://schemas.microsoft.com/office/drawing/2014/main" id="{7C9C23BB-4550-6A60-BF67-FC404F167F47}"/>
              </a:ext>
            </a:extLst>
          </p:cNvPr>
          <p:cNvSpPr>
            <a:spLocks noGrp="1"/>
          </p:cNvSpPr>
          <p:nvPr>
            <p:ph type="subTitle" idx="1"/>
          </p:nvPr>
        </p:nvSpPr>
        <p:spPr>
          <a:xfrm>
            <a:off x="1362075" y="4689475"/>
            <a:ext cx="9144000" cy="1655762"/>
          </a:xfrm>
        </p:spPr>
        <p:txBody>
          <a:bodyPr/>
          <a:lstStyle/>
          <a:p>
            <a:r>
              <a:rPr lang="en-US" dirty="0"/>
              <a:t>Presentation: Martina Durljanova</a:t>
            </a:r>
          </a:p>
        </p:txBody>
      </p:sp>
    </p:spTree>
    <p:extLst>
      <p:ext uri="{BB962C8B-B14F-4D97-AF65-F5344CB8AC3E}">
        <p14:creationId xmlns:p14="http://schemas.microsoft.com/office/powerpoint/2010/main" val="3619524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7A75B-7F2C-1565-C031-59A7B090A83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0B2D3D3-A4BF-7307-E1B3-065815C453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4" name="Rectangle: Rounded Corners 3">
            <a:extLst>
              <a:ext uri="{FF2B5EF4-FFF2-40B4-BE49-F238E27FC236}">
                <a16:creationId xmlns:a16="http://schemas.microsoft.com/office/drawing/2014/main" id="{2F8D4B88-984B-7EFC-62D7-01892F43EB1A}"/>
              </a:ext>
            </a:extLst>
          </p:cNvPr>
          <p:cNvSpPr/>
          <p:nvPr/>
        </p:nvSpPr>
        <p:spPr>
          <a:xfrm>
            <a:off x="66675" y="444202"/>
            <a:ext cx="9744075"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 name="Subtitle 2">
            <a:extLst>
              <a:ext uri="{FF2B5EF4-FFF2-40B4-BE49-F238E27FC236}">
                <a16:creationId xmlns:a16="http://schemas.microsoft.com/office/drawing/2014/main" id="{11B2A121-8AD7-7971-E20E-BA46CD8AC6F9}"/>
              </a:ext>
            </a:extLst>
          </p:cNvPr>
          <p:cNvSpPr>
            <a:spLocks noGrp="1"/>
          </p:cNvSpPr>
          <p:nvPr>
            <p:ph type="subTitle" idx="1"/>
          </p:nvPr>
        </p:nvSpPr>
        <p:spPr>
          <a:xfrm>
            <a:off x="171449" y="2747168"/>
            <a:ext cx="9744075" cy="2400565"/>
          </a:xfrm>
        </p:spPr>
        <p:txBody>
          <a:bodyPr>
            <a:normAutofit fontScale="92500" lnSpcReduction="10000"/>
          </a:bodyPr>
          <a:lstStyle/>
          <a:p>
            <a:pPr algn="just"/>
            <a:r>
              <a:rPr lang="en-US" dirty="0"/>
              <a:t>A strong solution does not begin with the first idea that comes to mind. It begins with a clear understanding of the problem, the people affected, and the reasons why the problem continues.</a:t>
            </a:r>
            <a:endParaRPr lang="mk-MK" dirty="0"/>
          </a:p>
          <a:p>
            <a:pPr algn="just"/>
            <a:r>
              <a:rPr lang="en-US" dirty="0"/>
              <a:t>When we rush into solutions too quickly, we may create activities that look creative or useful, but do not respond to the real needs of the community. </a:t>
            </a:r>
            <a:endParaRPr lang="mk-MK" dirty="0"/>
          </a:p>
          <a:p>
            <a:pPr algn="just"/>
            <a:r>
              <a:rPr lang="en-US" dirty="0"/>
              <a:t>Careful problem understanding helps us design solutions that are more realistic, respectful, and connected to real impact.</a:t>
            </a:r>
          </a:p>
        </p:txBody>
      </p:sp>
      <p:sp>
        <p:nvSpPr>
          <p:cNvPr id="2" name="Title 1">
            <a:extLst>
              <a:ext uri="{FF2B5EF4-FFF2-40B4-BE49-F238E27FC236}">
                <a16:creationId xmlns:a16="http://schemas.microsoft.com/office/drawing/2014/main" id="{33F7BB9F-3037-2C52-AFBA-4B49D566FE2F}"/>
              </a:ext>
            </a:extLst>
          </p:cNvPr>
          <p:cNvSpPr>
            <a:spLocks noGrp="1"/>
          </p:cNvSpPr>
          <p:nvPr>
            <p:ph type="ctrTitle"/>
          </p:nvPr>
        </p:nvSpPr>
        <p:spPr>
          <a:xfrm>
            <a:off x="171449" y="765967"/>
            <a:ext cx="10412943" cy="930275"/>
          </a:xfrm>
        </p:spPr>
        <p:txBody>
          <a:bodyPr>
            <a:noAutofit/>
          </a:bodyPr>
          <a:lstStyle/>
          <a:p>
            <a:pPr algn="l"/>
            <a:r>
              <a:rPr lang="en-US" sz="4500" b="1" dirty="0"/>
              <a:t>A Good Solution Starts with a Clear </a:t>
            </a:r>
            <a:br>
              <a:rPr lang="en-US" sz="4500" b="1" dirty="0"/>
            </a:br>
            <a:r>
              <a:rPr lang="en-US" sz="4500" b="1" dirty="0"/>
              <a:t>Problem</a:t>
            </a:r>
          </a:p>
        </p:txBody>
      </p:sp>
    </p:spTree>
    <p:extLst>
      <p:ext uri="{BB962C8B-B14F-4D97-AF65-F5344CB8AC3E}">
        <p14:creationId xmlns:p14="http://schemas.microsoft.com/office/powerpoint/2010/main" val="873285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ECB36-345A-14EA-F962-82202615875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DD4E9E9-AA31-7CF5-29B2-0FAA604CAE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3" name="Subtitle 2">
            <a:extLst>
              <a:ext uri="{FF2B5EF4-FFF2-40B4-BE49-F238E27FC236}">
                <a16:creationId xmlns:a16="http://schemas.microsoft.com/office/drawing/2014/main" id="{633B08FB-9550-A9D7-3394-2154843983A9}"/>
              </a:ext>
            </a:extLst>
          </p:cNvPr>
          <p:cNvSpPr>
            <a:spLocks noGrp="1"/>
          </p:cNvSpPr>
          <p:nvPr>
            <p:ph type="subTitle" idx="1"/>
          </p:nvPr>
        </p:nvSpPr>
        <p:spPr>
          <a:xfrm>
            <a:off x="190500" y="2756694"/>
            <a:ext cx="9477375" cy="2932906"/>
          </a:xfrm>
        </p:spPr>
        <p:txBody>
          <a:bodyPr>
            <a:normAutofit lnSpcReduction="10000"/>
          </a:bodyPr>
          <a:lstStyle/>
          <a:p>
            <a:pPr algn="just"/>
            <a:r>
              <a:rPr lang="en-US" dirty="0"/>
              <a:t>Problem definition is the process of clearly explaining what the problem is, who is affected, where it happens, and why it matters. </a:t>
            </a:r>
            <a:endParaRPr lang="mk-MK" dirty="0"/>
          </a:p>
          <a:p>
            <a:pPr marL="342900" indent="-342900" algn="just">
              <a:buFontTx/>
              <a:buChar char="-"/>
            </a:pPr>
            <a:r>
              <a:rPr lang="en-US" dirty="0"/>
              <a:t>If the problem is too broad, the solution may become unrealistic. </a:t>
            </a:r>
            <a:endParaRPr lang="mk-MK" dirty="0"/>
          </a:p>
          <a:p>
            <a:pPr marL="342900" indent="-342900" algn="just">
              <a:buFontTx/>
              <a:buChar char="-"/>
            </a:pPr>
            <a:r>
              <a:rPr lang="en-US" dirty="0"/>
              <a:t>If it is too narrow, we may ignore important causes or affected </a:t>
            </a:r>
            <a:r>
              <a:rPr lang="en-US" dirty="0" err="1"/>
              <a:t>groups.For</a:t>
            </a:r>
            <a:r>
              <a:rPr lang="en-US" dirty="0"/>
              <a:t> example, “young people are unemployed” is too general. </a:t>
            </a:r>
            <a:endParaRPr lang="mk-MK" dirty="0"/>
          </a:p>
          <a:p>
            <a:pPr algn="just"/>
            <a:r>
              <a:rPr lang="en-US" dirty="0"/>
              <a:t>A clearer definition would explain which young people are affected, where the problem appears, and what barriers contribute to it, such as lack of transport, limited local jobs, discrimination, or lack of digital skills.</a:t>
            </a:r>
          </a:p>
        </p:txBody>
      </p:sp>
      <p:sp>
        <p:nvSpPr>
          <p:cNvPr id="5" name="Rectangle: Rounded Corners 4">
            <a:extLst>
              <a:ext uri="{FF2B5EF4-FFF2-40B4-BE49-F238E27FC236}">
                <a16:creationId xmlns:a16="http://schemas.microsoft.com/office/drawing/2014/main" id="{B925490A-4184-AE2B-C215-85E7D95A9588}"/>
              </a:ext>
            </a:extLst>
          </p:cNvPr>
          <p:cNvSpPr/>
          <p:nvPr/>
        </p:nvSpPr>
        <p:spPr>
          <a:xfrm>
            <a:off x="66675" y="444202"/>
            <a:ext cx="9391650"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353F42B1-BA24-8A98-9E79-BE640B9A7638}"/>
              </a:ext>
            </a:extLst>
          </p:cNvPr>
          <p:cNvSpPr>
            <a:spLocks noGrp="1"/>
          </p:cNvSpPr>
          <p:nvPr>
            <p:ph type="ctrTitle"/>
          </p:nvPr>
        </p:nvSpPr>
        <p:spPr>
          <a:xfrm>
            <a:off x="190500" y="545008"/>
            <a:ext cx="9458325" cy="930275"/>
          </a:xfrm>
        </p:spPr>
        <p:txBody>
          <a:bodyPr>
            <a:normAutofit/>
          </a:bodyPr>
          <a:lstStyle/>
          <a:p>
            <a:pPr algn="l"/>
            <a:r>
              <a:rPr lang="en-US" sz="5000" b="1" dirty="0"/>
              <a:t>Why Problem Definition Matters</a:t>
            </a:r>
          </a:p>
        </p:txBody>
      </p:sp>
    </p:spTree>
    <p:extLst>
      <p:ext uri="{BB962C8B-B14F-4D97-AF65-F5344CB8AC3E}">
        <p14:creationId xmlns:p14="http://schemas.microsoft.com/office/powerpoint/2010/main" val="2720455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64520-F14E-8E07-BDFA-1CC58B029E7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BFDBE81-9416-E3E6-C6A5-EDAA2F424F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3" name="Subtitle 2">
            <a:extLst>
              <a:ext uri="{FF2B5EF4-FFF2-40B4-BE49-F238E27FC236}">
                <a16:creationId xmlns:a16="http://schemas.microsoft.com/office/drawing/2014/main" id="{741DF5CD-34AE-5A4D-5830-00FCF8897CF9}"/>
              </a:ext>
            </a:extLst>
          </p:cNvPr>
          <p:cNvSpPr>
            <a:spLocks noGrp="1"/>
          </p:cNvSpPr>
          <p:nvPr>
            <p:ph type="subTitle" idx="1"/>
          </p:nvPr>
        </p:nvSpPr>
        <p:spPr>
          <a:xfrm>
            <a:off x="171450" y="2265627"/>
            <a:ext cx="9477375" cy="2932906"/>
          </a:xfrm>
        </p:spPr>
        <p:txBody>
          <a:bodyPr>
            <a:normAutofit lnSpcReduction="10000"/>
          </a:bodyPr>
          <a:lstStyle/>
          <a:p>
            <a:pPr algn="just"/>
            <a:r>
              <a:rPr lang="en-US" dirty="0"/>
              <a:t>The Critical Thinking module helped you analyze social problems from different perspectives. You explored narratives, stereotypes, root causes, global connections, power relations, and ethical risks.</a:t>
            </a:r>
            <a:endParaRPr lang="mk-MK" dirty="0"/>
          </a:p>
          <a:p>
            <a:pPr algn="just"/>
            <a:r>
              <a:rPr lang="en-US" dirty="0"/>
              <a:t>Now, this knowledge becomes the foundation for problem-solving. The goal is not to repeat the analysis, but to use it to define the challenge more clearly. </a:t>
            </a:r>
            <a:endParaRPr lang="mk-MK" dirty="0"/>
          </a:p>
          <a:p>
            <a:pPr algn="just"/>
            <a:r>
              <a:rPr lang="en-US" dirty="0"/>
              <a:t>A well-understood problem gives direction to future ideas, campaigns, projects, digital tools, or Social Impact NFT concepts.</a:t>
            </a:r>
          </a:p>
        </p:txBody>
      </p:sp>
      <p:sp>
        <p:nvSpPr>
          <p:cNvPr id="5" name="Rectangle: Rounded Corners 4">
            <a:extLst>
              <a:ext uri="{FF2B5EF4-FFF2-40B4-BE49-F238E27FC236}">
                <a16:creationId xmlns:a16="http://schemas.microsoft.com/office/drawing/2014/main" id="{2570F14A-5EC7-C41F-C52E-A417FE74878F}"/>
              </a:ext>
            </a:extLst>
          </p:cNvPr>
          <p:cNvSpPr/>
          <p:nvPr/>
        </p:nvSpPr>
        <p:spPr>
          <a:xfrm>
            <a:off x="66675" y="444202"/>
            <a:ext cx="9391650"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BA578379-A250-18CF-EC40-099887063944}"/>
              </a:ext>
            </a:extLst>
          </p:cNvPr>
          <p:cNvSpPr>
            <a:spLocks noGrp="1"/>
          </p:cNvSpPr>
          <p:nvPr>
            <p:ph type="ctrTitle"/>
          </p:nvPr>
        </p:nvSpPr>
        <p:spPr>
          <a:xfrm>
            <a:off x="190500" y="545008"/>
            <a:ext cx="9458325" cy="930275"/>
          </a:xfrm>
        </p:spPr>
        <p:txBody>
          <a:bodyPr>
            <a:normAutofit/>
          </a:bodyPr>
          <a:lstStyle/>
          <a:p>
            <a:pPr algn="l"/>
            <a:r>
              <a:rPr lang="en-US" sz="5000" b="1" dirty="0"/>
              <a:t>Using What You Already Know</a:t>
            </a:r>
          </a:p>
        </p:txBody>
      </p:sp>
    </p:spTree>
    <p:extLst>
      <p:ext uri="{BB962C8B-B14F-4D97-AF65-F5344CB8AC3E}">
        <p14:creationId xmlns:p14="http://schemas.microsoft.com/office/powerpoint/2010/main" val="1010362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F90D1-A8D8-5FA6-91A8-A7861658F03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749CDE9-8FBA-ABBD-4EC2-A63A3DD3D0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3" name="Subtitle 2">
            <a:extLst>
              <a:ext uri="{FF2B5EF4-FFF2-40B4-BE49-F238E27FC236}">
                <a16:creationId xmlns:a16="http://schemas.microsoft.com/office/drawing/2014/main" id="{1403FF92-D5B7-374F-2F55-43AEEA4A43DD}"/>
              </a:ext>
            </a:extLst>
          </p:cNvPr>
          <p:cNvSpPr>
            <a:spLocks noGrp="1"/>
          </p:cNvSpPr>
          <p:nvPr>
            <p:ph type="subTitle" idx="1"/>
          </p:nvPr>
        </p:nvSpPr>
        <p:spPr>
          <a:xfrm>
            <a:off x="66675" y="2020292"/>
            <a:ext cx="9477375" cy="2932906"/>
          </a:xfrm>
        </p:spPr>
        <p:txBody>
          <a:bodyPr>
            <a:normAutofit lnSpcReduction="10000"/>
          </a:bodyPr>
          <a:lstStyle/>
          <a:p>
            <a:pPr algn="just"/>
            <a:r>
              <a:rPr lang="en-US" dirty="0"/>
              <a:t>Many social problems are complex and cannot be solved all at once. That is why it is important to choose a clear focus. </a:t>
            </a:r>
            <a:endParaRPr lang="mk-MK" dirty="0"/>
          </a:p>
          <a:p>
            <a:pPr algn="just"/>
            <a:r>
              <a:rPr lang="en-US" dirty="0"/>
              <a:t>A broad problem such as “digital exclusion” may include access to devices, internet connection, digital skills, accessibility, online safety, and confidence in using technology.</a:t>
            </a:r>
            <a:endParaRPr lang="mk-MK" dirty="0"/>
          </a:p>
          <a:p>
            <a:pPr algn="just"/>
            <a:r>
              <a:rPr lang="en-US" dirty="0"/>
              <a:t>A focused challenge helps you decide which part of the problem you want to address first. </a:t>
            </a:r>
            <a:endParaRPr lang="mk-MK" dirty="0"/>
          </a:p>
          <a:p>
            <a:pPr algn="just"/>
            <a:r>
              <a:rPr lang="en-US" dirty="0"/>
              <a:t>This makes the next steps more realistic and easier to plan.</a:t>
            </a:r>
          </a:p>
        </p:txBody>
      </p:sp>
      <p:sp>
        <p:nvSpPr>
          <p:cNvPr id="5" name="Rectangle: Rounded Corners 4">
            <a:extLst>
              <a:ext uri="{FF2B5EF4-FFF2-40B4-BE49-F238E27FC236}">
                <a16:creationId xmlns:a16="http://schemas.microsoft.com/office/drawing/2014/main" id="{93FB4D78-D12B-1513-76CE-CA07C3108F6E}"/>
              </a:ext>
            </a:extLst>
          </p:cNvPr>
          <p:cNvSpPr/>
          <p:nvPr/>
        </p:nvSpPr>
        <p:spPr>
          <a:xfrm>
            <a:off x="66675" y="444202"/>
            <a:ext cx="9391650"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7A46A8E7-AB3E-6AA4-0B92-C18E3A412135}"/>
              </a:ext>
            </a:extLst>
          </p:cNvPr>
          <p:cNvSpPr>
            <a:spLocks noGrp="1"/>
          </p:cNvSpPr>
          <p:nvPr>
            <p:ph type="ctrTitle"/>
          </p:nvPr>
        </p:nvSpPr>
        <p:spPr>
          <a:xfrm>
            <a:off x="0" y="448072"/>
            <a:ext cx="9901767" cy="930275"/>
          </a:xfrm>
        </p:spPr>
        <p:txBody>
          <a:bodyPr>
            <a:normAutofit/>
          </a:bodyPr>
          <a:lstStyle/>
          <a:p>
            <a:pPr algn="l"/>
            <a:r>
              <a:rPr lang="en-US" sz="4200" b="1" dirty="0"/>
              <a:t>From Broad Problem to Focused Challenge</a:t>
            </a:r>
          </a:p>
        </p:txBody>
      </p:sp>
    </p:spTree>
    <p:extLst>
      <p:ext uri="{BB962C8B-B14F-4D97-AF65-F5344CB8AC3E}">
        <p14:creationId xmlns:p14="http://schemas.microsoft.com/office/powerpoint/2010/main" val="1002829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8A590-946E-AA68-4D53-9B5800C95C2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6E99211-2B19-FBFB-C6BB-C31253DD28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3" name="Subtitle 2">
            <a:extLst>
              <a:ext uri="{FF2B5EF4-FFF2-40B4-BE49-F238E27FC236}">
                <a16:creationId xmlns:a16="http://schemas.microsoft.com/office/drawing/2014/main" id="{10273391-CAA8-FA8A-95BF-D85556E51A97}"/>
              </a:ext>
            </a:extLst>
          </p:cNvPr>
          <p:cNvSpPr>
            <a:spLocks noGrp="1"/>
          </p:cNvSpPr>
          <p:nvPr>
            <p:ph type="subTitle" idx="1"/>
          </p:nvPr>
        </p:nvSpPr>
        <p:spPr>
          <a:xfrm>
            <a:off x="171450" y="2265626"/>
            <a:ext cx="9477375" cy="3525573"/>
          </a:xfrm>
        </p:spPr>
        <p:txBody>
          <a:bodyPr>
            <a:normAutofit lnSpcReduction="10000"/>
          </a:bodyPr>
          <a:lstStyle/>
          <a:p>
            <a:pPr algn="just"/>
            <a:r>
              <a:rPr lang="en-US" dirty="0"/>
              <a:t>Every social problem affects people differently. </a:t>
            </a:r>
            <a:endParaRPr lang="mk-MK" dirty="0"/>
          </a:p>
          <a:p>
            <a:pPr algn="just"/>
            <a:r>
              <a:rPr lang="en-US" dirty="0"/>
              <a:t>Some groups may experience the problem directly every day, while others may be affected indirectly. </a:t>
            </a:r>
            <a:endParaRPr lang="mk-MK" dirty="0"/>
          </a:p>
          <a:p>
            <a:pPr algn="just"/>
            <a:r>
              <a:rPr lang="en-US" dirty="0"/>
              <a:t>Some people may have more resources to cope, while others face additional barriers.</a:t>
            </a:r>
            <a:endParaRPr lang="mk-MK" dirty="0"/>
          </a:p>
          <a:p>
            <a:pPr algn="just"/>
            <a:r>
              <a:rPr lang="en-US" dirty="0"/>
              <a:t>Understanding who is affected helps avoid creating solutions “for” people without understanding their real experiences. </a:t>
            </a:r>
            <a:endParaRPr lang="mk-MK" dirty="0"/>
          </a:p>
          <a:p>
            <a:pPr algn="just"/>
            <a:r>
              <a:rPr lang="en-US" dirty="0"/>
              <a:t>A responsible solution should be based on listening, participation, and respect for the people most connected to the issue.</a:t>
            </a:r>
          </a:p>
        </p:txBody>
      </p:sp>
      <p:sp>
        <p:nvSpPr>
          <p:cNvPr id="5" name="Rectangle: Rounded Corners 4">
            <a:extLst>
              <a:ext uri="{FF2B5EF4-FFF2-40B4-BE49-F238E27FC236}">
                <a16:creationId xmlns:a16="http://schemas.microsoft.com/office/drawing/2014/main" id="{9DAE9B67-60D0-A108-35B2-880E61AF277D}"/>
              </a:ext>
            </a:extLst>
          </p:cNvPr>
          <p:cNvSpPr/>
          <p:nvPr/>
        </p:nvSpPr>
        <p:spPr>
          <a:xfrm>
            <a:off x="66675" y="444202"/>
            <a:ext cx="9391650"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008F8435-16C5-4448-6FD2-04137BA45B8B}"/>
              </a:ext>
            </a:extLst>
          </p:cNvPr>
          <p:cNvSpPr>
            <a:spLocks noGrp="1"/>
          </p:cNvSpPr>
          <p:nvPr>
            <p:ph type="ctrTitle"/>
          </p:nvPr>
        </p:nvSpPr>
        <p:spPr>
          <a:xfrm>
            <a:off x="190500" y="545008"/>
            <a:ext cx="9458325" cy="930275"/>
          </a:xfrm>
        </p:spPr>
        <p:txBody>
          <a:bodyPr>
            <a:normAutofit/>
          </a:bodyPr>
          <a:lstStyle/>
          <a:p>
            <a:pPr algn="l"/>
            <a:r>
              <a:rPr lang="en-US" sz="5000" b="1" dirty="0"/>
              <a:t>Who Is Affected?</a:t>
            </a:r>
          </a:p>
        </p:txBody>
      </p:sp>
    </p:spTree>
    <p:extLst>
      <p:ext uri="{BB962C8B-B14F-4D97-AF65-F5344CB8AC3E}">
        <p14:creationId xmlns:p14="http://schemas.microsoft.com/office/powerpoint/2010/main" val="1352076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10738-4F9F-74AD-A1FD-FDB693F2184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84D147B-4A7E-781A-77A6-F01E24391C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3" name="Subtitle 2">
            <a:extLst>
              <a:ext uri="{FF2B5EF4-FFF2-40B4-BE49-F238E27FC236}">
                <a16:creationId xmlns:a16="http://schemas.microsoft.com/office/drawing/2014/main" id="{4D7939AE-80FB-E2E9-2CE5-1E3B258CB48F}"/>
              </a:ext>
            </a:extLst>
          </p:cNvPr>
          <p:cNvSpPr>
            <a:spLocks noGrp="1"/>
          </p:cNvSpPr>
          <p:nvPr>
            <p:ph type="subTitle" idx="1"/>
          </p:nvPr>
        </p:nvSpPr>
        <p:spPr>
          <a:xfrm>
            <a:off x="171450" y="2265626"/>
            <a:ext cx="9477375" cy="3525573"/>
          </a:xfrm>
        </p:spPr>
        <p:txBody>
          <a:bodyPr>
            <a:normAutofit/>
          </a:bodyPr>
          <a:lstStyle/>
          <a:p>
            <a:pPr algn="just"/>
            <a:r>
              <a:rPr lang="en-US" dirty="0"/>
              <a:t>Stakeholders are people, groups, organizations, institutions, or communities connected to the problem. </a:t>
            </a:r>
            <a:endParaRPr lang="mk-MK" dirty="0"/>
          </a:p>
          <a:p>
            <a:pPr algn="just"/>
            <a:r>
              <a:rPr lang="en-US" dirty="0"/>
              <a:t>They may be affected by it, have influence over it, work on it, or have resources that can support change.</a:t>
            </a:r>
            <a:endParaRPr lang="mk-MK" dirty="0"/>
          </a:p>
          <a:p>
            <a:pPr algn="just"/>
            <a:r>
              <a:rPr lang="en-US" dirty="0"/>
              <a:t>Stakeholders can include young people, families, schools, NGOs, local institutions, businesses, media, community leaders, public services, or online communities. </a:t>
            </a:r>
            <a:endParaRPr lang="mk-MK" dirty="0"/>
          </a:p>
          <a:p>
            <a:pPr algn="just"/>
            <a:r>
              <a:rPr lang="en-US" dirty="0"/>
              <a:t>Mapping stakeholders helps us understand who should be involved, who should be consulted, and who can support future action.</a:t>
            </a:r>
          </a:p>
        </p:txBody>
      </p:sp>
      <p:sp>
        <p:nvSpPr>
          <p:cNvPr id="5" name="Rectangle: Rounded Corners 4">
            <a:extLst>
              <a:ext uri="{FF2B5EF4-FFF2-40B4-BE49-F238E27FC236}">
                <a16:creationId xmlns:a16="http://schemas.microsoft.com/office/drawing/2014/main" id="{FF95896C-789C-76F8-02E1-81116E9CAB9D}"/>
              </a:ext>
            </a:extLst>
          </p:cNvPr>
          <p:cNvSpPr/>
          <p:nvPr/>
        </p:nvSpPr>
        <p:spPr>
          <a:xfrm>
            <a:off x="66675" y="444202"/>
            <a:ext cx="9391650"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27637D47-5F15-11D6-ED2C-4E750C49BF20}"/>
              </a:ext>
            </a:extLst>
          </p:cNvPr>
          <p:cNvSpPr>
            <a:spLocks noGrp="1"/>
          </p:cNvSpPr>
          <p:nvPr>
            <p:ph type="ctrTitle"/>
          </p:nvPr>
        </p:nvSpPr>
        <p:spPr>
          <a:xfrm>
            <a:off x="190500" y="545008"/>
            <a:ext cx="9458325" cy="930275"/>
          </a:xfrm>
        </p:spPr>
        <p:txBody>
          <a:bodyPr>
            <a:normAutofit/>
          </a:bodyPr>
          <a:lstStyle/>
          <a:p>
            <a:pPr algn="l"/>
            <a:r>
              <a:rPr lang="en-US" sz="5000" b="1" dirty="0"/>
              <a:t>Understanding Stakeholders</a:t>
            </a:r>
          </a:p>
        </p:txBody>
      </p:sp>
    </p:spTree>
    <p:extLst>
      <p:ext uri="{BB962C8B-B14F-4D97-AF65-F5344CB8AC3E}">
        <p14:creationId xmlns:p14="http://schemas.microsoft.com/office/powerpoint/2010/main" val="368246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47622-2C0A-B619-5F22-C9E91F7F5CA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7C50156-D1BF-B352-B492-E63DA4F803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3" name="Subtitle 2">
            <a:extLst>
              <a:ext uri="{FF2B5EF4-FFF2-40B4-BE49-F238E27FC236}">
                <a16:creationId xmlns:a16="http://schemas.microsoft.com/office/drawing/2014/main" id="{7337CA74-F8B5-5B49-3AF7-74AE23E8F7F7}"/>
              </a:ext>
            </a:extLst>
          </p:cNvPr>
          <p:cNvSpPr>
            <a:spLocks noGrp="1"/>
          </p:cNvSpPr>
          <p:nvPr>
            <p:ph type="subTitle" idx="1"/>
          </p:nvPr>
        </p:nvSpPr>
        <p:spPr>
          <a:xfrm>
            <a:off x="171450" y="2265626"/>
            <a:ext cx="9477375" cy="3525573"/>
          </a:xfrm>
        </p:spPr>
        <p:txBody>
          <a:bodyPr>
            <a:normAutofit/>
          </a:bodyPr>
          <a:lstStyle/>
          <a:p>
            <a:pPr algn="just"/>
            <a:r>
              <a:rPr lang="en-US" dirty="0"/>
              <a:t>A problem does not happen in isolation. </a:t>
            </a:r>
            <a:endParaRPr lang="mk-MK" dirty="0"/>
          </a:p>
          <a:p>
            <a:pPr algn="just"/>
            <a:r>
              <a:rPr lang="en-US" dirty="0"/>
              <a:t>It is shaped by the context around it, including social norms, economic conditions, culture, public policies, education, digital access, geography, discrimination, or available services.</a:t>
            </a:r>
            <a:endParaRPr lang="mk-MK" dirty="0"/>
          </a:p>
          <a:p>
            <a:pPr algn="just"/>
            <a:r>
              <a:rPr lang="en-US" dirty="0"/>
              <a:t>Understanding context helps explain why the problem continues. It also helps us avoid solutions that may work in one place but not in another. </a:t>
            </a:r>
            <a:endParaRPr lang="mk-MK" dirty="0"/>
          </a:p>
          <a:p>
            <a:pPr algn="just"/>
            <a:r>
              <a:rPr lang="en-US" dirty="0"/>
              <a:t>A good solution should fit the real conditions of the community where it will be applied.</a:t>
            </a:r>
          </a:p>
        </p:txBody>
      </p:sp>
      <p:sp>
        <p:nvSpPr>
          <p:cNvPr id="5" name="Rectangle: Rounded Corners 4">
            <a:extLst>
              <a:ext uri="{FF2B5EF4-FFF2-40B4-BE49-F238E27FC236}">
                <a16:creationId xmlns:a16="http://schemas.microsoft.com/office/drawing/2014/main" id="{3527598B-9136-A0AD-177A-585E3832A4CC}"/>
              </a:ext>
            </a:extLst>
          </p:cNvPr>
          <p:cNvSpPr/>
          <p:nvPr/>
        </p:nvSpPr>
        <p:spPr>
          <a:xfrm>
            <a:off x="66675" y="444202"/>
            <a:ext cx="9391650"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20FF479F-BC5A-8B54-7BD9-54485C6802F6}"/>
              </a:ext>
            </a:extLst>
          </p:cNvPr>
          <p:cNvSpPr>
            <a:spLocks noGrp="1"/>
          </p:cNvSpPr>
          <p:nvPr>
            <p:ph type="ctrTitle"/>
          </p:nvPr>
        </p:nvSpPr>
        <p:spPr>
          <a:xfrm>
            <a:off x="190500" y="545008"/>
            <a:ext cx="9458325" cy="930275"/>
          </a:xfrm>
        </p:spPr>
        <p:txBody>
          <a:bodyPr>
            <a:normAutofit/>
          </a:bodyPr>
          <a:lstStyle/>
          <a:p>
            <a:pPr algn="l"/>
            <a:r>
              <a:rPr lang="en-US" sz="5000" b="1" dirty="0"/>
              <a:t>Looking at the Context</a:t>
            </a:r>
          </a:p>
        </p:txBody>
      </p:sp>
    </p:spTree>
    <p:extLst>
      <p:ext uri="{BB962C8B-B14F-4D97-AF65-F5344CB8AC3E}">
        <p14:creationId xmlns:p14="http://schemas.microsoft.com/office/powerpoint/2010/main" val="1726011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5694F-B9D7-8D4B-43B2-6FBBC8F7ADC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C4ED33C-5524-3CEA-74DC-E4B20289E1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3" name="Subtitle 2">
            <a:extLst>
              <a:ext uri="{FF2B5EF4-FFF2-40B4-BE49-F238E27FC236}">
                <a16:creationId xmlns:a16="http://schemas.microsoft.com/office/drawing/2014/main" id="{C89A54D8-DB1D-F7E2-0478-A5E1C583A87A}"/>
              </a:ext>
            </a:extLst>
          </p:cNvPr>
          <p:cNvSpPr>
            <a:spLocks noGrp="1"/>
          </p:cNvSpPr>
          <p:nvPr>
            <p:ph type="subTitle" idx="1"/>
          </p:nvPr>
        </p:nvSpPr>
        <p:spPr>
          <a:xfrm>
            <a:off x="171450" y="2265626"/>
            <a:ext cx="9477375" cy="3525573"/>
          </a:xfrm>
        </p:spPr>
        <p:txBody>
          <a:bodyPr>
            <a:normAutofit/>
          </a:bodyPr>
          <a:lstStyle/>
          <a:p>
            <a:pPr algn="just"/>
            <a:r>
              <a:rPr lang="en-US" dirty="0"/>
              <a:t>It is natural to want to act quickly when we see a problem. </a:t>
            </a:r>
            <a:endParaRPr lang="mk-MK" dirty="0"/>
          </a:p>
          <a:p>
            <a:pPr algn="just"/>
            <a:r>
              <a:rPr lang="en-US" dirty="0"/>
              <a:t>However, quick solutions can sometimes address only the visible symptom and not the deeper challenge. They can also exclude important voices or create unintended consequences.</a:t>
            </a:r>
            <a:endParaRPr lang="mk-MK" dirty="0"/>
          </a:p>
          <a:p>
            <a:pPr algn="just"/>
            <a:r>
              <a:rPr lang="en-US" dirty="0"/>
              <a:t>Before asking “What should we do?”, it is useful to ask: “Do we understand the problem well enough?” </a:t>
            </a:r>
            <a:endParaRPr lang="mk-MK" dirty="0"/>
          </a:p>
          <a:p>
            <a:pPr algn="just"/>
            <a:r>
              <a:rPr lang="en-US" dirty="0"/>
              <a:t>This pause can make the final solution stronger, fairer, and more sustainable.</a:t>
            </a:r>
          </a:p>
        </p:txBody>
      </p:sp>
      <p:sp>
        <p:nvSpPr>
          <p:cNvPr id="5" name="Rectangle: Rounded Corners 4">
            <a:extLst>
              <a:ext uri="{FF2B5EF4-FFF2-40B4-BE49-F238E27FC236}">
                <a16:creationId xmlns:a16="http://schemas.microsoft.com/office/drawing/2014/main" id="{244D6784-185A-E380-01E8-A3D07185CAC3}"/>
              </a:ext>
            </a:extLst>
          </p:cNvPr>
          <p:cNvSpPr/>
          <p:nvPr/>
        </p:nvSpPr>
        <p:spPr>
          <a:xfrm>
            <a:off x="66675" y="444202"/>
            <a:ext cx="9391650"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1752ED85-19AC-6FAC-51CB-2244BEF31359}"/>
              </a:ext>
            </a:extLst>
          </p:cNvPr>
          <p:cNvSpPr>
            <a:spLocks noGrp="1"/>
          </p:cNvSpPr>
          <p:nvPr>
            <p:ph type="ctrTitle"/>
          </p:nvPr>
        </p:nvSpPr>
        <p:spPr>
          <a:xfrm>
            <a:off x="190500" y="545008"/>
            <a:ext cx="9458325" cy="930275"/>
          </a:xfrm>
        </p:spPr>
        <p:txBody>
          <a:bodyPr>
            <a:normAutofit/>
          </a:bodyPr>
          <a:lstStyle/>
          <a:p>
            <a:pPr algn="l"/>
            <a:r>
              <a:rPr lang="en-US" sz="5000" b="1" dirty="0"/>
              <a:t>Avoiding the “Quick Solution” Trap</a:t>
            </a:r>
          </a:p>
        </p:txBody>
      </p:sp>
    </p:spTree>
    <p:extLst>
      <p:ext uri="{BB962C8B-B14F-4D97-AF65-F5344CB8AC3E}">
        <p14:creationId xmlns:p14="http://schemas.microsoft.com/office/powerpoint/2010/main" val="3710876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2D1E8-0660-C996-4411-F53E55FF0FC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BC79A34-8CEE-0989-41BB-5C81CA0EC0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3" name="Subtitle 2">
            <a:extLst>
              <a:ext uri="{FF2B5EF4-FFF2-40B4-BE49-F238E27FC236}">
                <a16:creationId xmlns:a16="http://schemas.microsoft.com/office/drawing/2014/main" id="{CE50F884-D1FE-B64C-1818-4B9F9F561683}"/>
              </a:ext>
            </a:extLst>
          </p:cNvPr>
          <p:cNvSpPr>
            <a:spLocks noGrp="1"/>
          </p:cNvSpPr>
          <p:nvPr>
            <p:ph type="subTitle" idx="1"/>
          </p:nvPr>
        </p:nvSpPr>
        <p:spPr>
          <a:xfrm>
            <a:off x="171450" y="2265626"/>
            <a:ext cx="9477375" cy="3525573"/>
          </a:xfrm>
        </p:spPr>
        <p:txBody>
          <a:bodyPr>
            <a:normAutofit/>
          </a:bodyPr>
          <a:lstStyle/>
          <a:p>
            <a:pPr algn="just"/>
            <a:r>
              <a:rPr lang="en-US" dirty="0"/>
              <a:t>A challenge is a problem framed in a way that invites action. </a:t>
            </a:r>
            <a:endParaRPr lang="mk-MK" dirty="0"/>
          </a:p>
          <a:p>
            <a:pPr algn="just"/>
            <a:r>
              <a:rPr lang="en-US" dirty="0"/>
              <a:t>It is clear, specific, and connected to real needs.</a:t>
            </a:r>
            <a:endParaRPr lang="mk-MK" dirty="0"/>
          </a:p>
          <a:p>
            <a:pPr algn="just"/>
            <a:r>
              <a:rPr lang="en-US" b="1" dirty="0"/>
              <a:t>Instead of saying </a:t>
            </a:r>
            <a:r>
              <a:rPr lang="en-US" dirty="0"/>
              <a:t>“young people lack opportunities,” a </a:t>
            </a:r>
            <a:r>
              <a:rPr lang="en-US" b="1" dirty="0"/>
              <a:t>clearer</a:t>
            </a:r>
            <a:r>
              <a:rPr lang="en-US" dirty="0"/>
              <a:t> </a:t>
            </a:r>
            <a:r>
              <a:rPr lang="en-US" b="1" dirty="0"/>
              <a:t>challenge could be:</a:t>
            </a:r>
            <a:r>
              <a:rPr lang="en-US" dirty="0"/>
              <a:t> “How can young people in rural areas access digital skills training and employment support when local opportunities and transport options are limited?” </a:t>
            </a:r>
            <a:endParaRPr lang="mk-MK" dirty="0"/>
          </a:p>
          <a:p>
            <a:pPr algn="just"/>
            <a:r>
              <a:rPr lang="en-US" dirty="0"/>
              <a:t>This type of framing gives direction without jumping immediately to one solution.</a:t>
            </a:r>
          </a:p>
        </p:txBody>
      </p:sp>
      <p:sp>
        <p:nvSpPr>
          <p:cNvPr id="5" name="Rectangle: Rounded Corners 4">
            <a:extLst>
              <a:ext uri="{FF2B5EF4-FFF2-40B4-BE49-F238E27FC236}">
                <a16:creationId xmlns:a16="http://schemas.microsoft.com/office/drawing/2014/main" id="{B17ED1F8-4082-A8F8-122F-FEABFDAE16F2}"/>
              </a:ext>
            </a:extLst>
          </p:cNvPr>
          <p:cNvSpPr/>
          <p:nvPr/>
        </p:nvSpPr>
        <p:spPr>
          <a:xfrm>
            <a:off x="66675" y="444202"/>
            <a:ext cx="9391650"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2EF841C7-3DD4-2A90-86F3-2E09F5EDF885}"/>
              </a:ext>
            </a:extLst>
          </p:cNvPr>
          <p:cNvSpPr>
            <a:spLocks noGrp="1"/>
          </p:cNvSpPr>
          <p:nvPr>
            <p:ph type="ctrTitle"/>
          </p:nvPr>
        </p:nvSpPr>
        <p:spPr>
          <a:xfrm>
            <a:off x="190500" y="545008"/>
            <a:ext cx="9458325" cy="930275"/>
          </a:xfrm>
        </p:spPr>
        <p:txBody>
          <a:bodyPr>
            <a:normAutofit/>
          </a:bodyPr>
          <a:lstStyle/>
          <a:p>
            <a:pPr algn="l"/>
            <a:r>
              <a:rPr lang="en-US" sz="5000" b="1" dirty="0"/>
              <a:t>From Problem to Challenge</a:t>
            </a:r>
          </a:p>
        </p:txBody>
      </p:sp>
    </p:spTree>
    <p:extLst>
      <p:ext uri="{BB962C8B-B14F-4D97-AF65-F5344CB8AC3E}">
        <p14:creationId xmlns:p14="http://schemas.microsoft.com/office/powerpoint/2010/main" val="2468583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1134F-5145-5F1F-FE42-47719436502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37A3212-97DE-1263-DAA8-CE058B33FD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 y="0"/>
            <a:ext cx="12192000" cy="6858000"/>
          </a:xfrm>
          <a:prstGeom prst="rect">
            <a:avLst/>
          </a:prstGeom>
        </p:spPr>
      </p:pic>
      <p:sp>
        <p:nvSpPr>
          <p:cNvPr id="3" name="Subtitle 2">
            <a:extLst>
              <a:ext uri="{FF2B5EF4-FFF2-40B4-BE49-F238E27FC236}">
                <a16:creationId xmlns:a16="http://schemas.microsoft.com/office/drawing/2014/main" id="{C5511E20-242F-9057-24AB-6D8A2F9B032E}"/>
              </a:ext>
            </a:extLst>
          </p:cNvPr>
          <p:cNvSpPr>
            <a:spLocks noGrp="1"/>
          </p:cNvSpPr>
          <p:nvPr>
            <p:ph type="subTitle" idx="1"/>
          </p:nvPr>
        </p:nvSpPr>
        <p:spPr>
          <a:xfrm>
            <a:off x="171450" y="2020291"/>
            <a:ext cx="9477375" cy="3898107"/>
          </a:xfrm>
        </p:spPr>
        <p:txBody>
          <a:bodyPr>
            <a:normAutofit fontScale="92500"/>
          </a:bodyPr>
          <a:lstStyle/>
          <a:p>
            <a:pPr algn="just"/>
            <a:r>
              <a:rPr lang="en-US" dirty="0"/>
              <a:t>Before exploring possible solutions, make sure your problem is specific, understandable, and connected to real needs. </a:t>
            </a:r>
            <a:endParaRPr lang="mk-MK" dirty="0"/>
          </a:p>
          <a:p>
            <a:pPr algn="just"/>
            <a:r>
              <a:rPr lang="en-US" dirty="0"/>
              <a:t>Ask yourself: </a:t>
            </a:r>
            <a:endParaRPr lang="mk-MK" dirty="0"/>
          </a:p>
          <a:p>
            <a:pPr marL="342900" indent="-342900" algn="just">
              <a:buFontTx/>
              <a:buChar char="-"/>
            </a:pPr>
            <a:r>
              <a:rPr lang="en-US" dirty="0"/>
              <a:t>What exactly is the issue? </a:t>
            </a:r>
            <a:endParaRPr lang="mk-MK" dirty="0"/>
          </a:p>
          <a:p>
            <a:pPr marL="342900" indent="-342900" algn="just">
              <a:buFontTx/>
              <a:buChar char="-"/>
            </a:pPr>
            <a:r>
              <a:rPr lang="en-US" dirty="0"/>
              <a:t>Who is affected? </a:t>
            </a:r>
            <a:endParaRPr lang="mk-MK" dirty="0"/>
          </a:p>
          <a:p>
            <a:pPr marL="342900" indent="-342900" algn="just">
              <a:buFontTx/>
              <a:buChar char="-"/>
            </a:pPr>
            <a:r>
              <a:rPr lang="en-US" dirty="0"/>
              <a:t>What causes or barriers are involved? </a:t>
            </a:r>
            <a:endParaRPr lang="mk-MK" dirty="0"/>
          </a:p>
          <a:p>
            <a:pPr marL="342900" indent="-342900" algn="just">
              <a:buFontTx/>
              <a:buChar char="-"/>
            </a:pPr>
            <a:r>
              <a:rPr lang="en-US" dirty="0"/>
              <a:t>Who should be included in understanding it?</a:t>
            </a:r>
            <a:endParaRPr lang="mk-MK" dirty="0"/>
          </a:p>
          <a:p>
            <a:pPr algn="just"/>
            <a:r>
              <a:rPr lang="en-US" dirty="0"/>
              <a:t>The clearer your problem is, the stronger your future solution can become. This preparation will help you move into the next lesson, where you will begin exploring different solution ideas in a more structured and creative way.</a:t>
            </a:r>
          </a:p>
        </p:txBody>
      </p:sp>
      <p:sp>
        <p:nvSpPr>
          <p:cNvPr id="5" name="Rectangle: Rounded Corners 4">
            <a:extLst>
              <a:ext uri="{FF2B5EF4-FFF2-40B4-BE49-F238E27FC236}">
                <a16:creationId xmlns:a16="http://schemas.microsoft.com/office/drawing/2014/main" id="{3BDDBAE8-1F38-9CD4-07E3-C873DAD19621}"/>
              </a:ext>
            </a:extLst>
          </p:cNvPr>
          <p:cNvSpPr/>
          <p:nvPr/>
        </p:nvSpPr>
        <p:spPr>
          <a:xfrm>
            <a:off x="66675" y="444202"/>
            <a:ext cx="9391650" cy="1131888"/>
          </a:xfrm>
          <a:prstGeom prst="roundRect">
            <a:avLst/>
          </a:prstGeom>
          <a:solidFill>
            <a:schemeClr val="accent5">
              <a:lumMod val="20000"/>
              <a:lumOff val="80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 name="Title 1">
            <a:extLst>
              <a:ext uri="{FF2B5EF4-FFF2-40B4-BE49-F238E27FC236}">
                <a16:creationId xmlns:a16="http://schemas.microsoft.com/office/drawing/2014/main" id="{4BA0D211-0ABA-F77E-24D3-F117246CCCBD}"/>
              </a:ext>
            </a:extLst>
          </p:cNvPr>
          <p:cNvSpPr>
            <a:spLocks noGrp="1"/>
          </p:cNvSpPr>
          <p:nvPr>
            <p:ph type="ctrTitle"/>
          </p:nvPr>
        </p:nvSpPr>
        <p:spPr>
          <a:xfrm>
            <a:off x="190500" y="545008"/>
            <a:ext cx="9458325" cy="930275"/>
          </a:xfrm>
        </p:spPr>
        <p:txBody>
          <a:bodyPr>
            <a:normAutofit/>
          </a:bodyPr>
          <a:lstStyle/>
          <a:p>
            <a:pPr algn="l"/>
            <a:r>
              <a:rPr lang="en-US" sz="5000" b="1" dirty="0"/>
              <a:t>Preparing for Solution Design</a:t>
            </a:r>
          </a:p>
        </p:txBody>
      </p:sp>
    </p:spTree>
    <p:extLst>
      <p:ext uri="{BB962C8B-B14F-4D97-AF65-F5344CB8AC3E}">
        <p14:creationId xmlns:p14="http://schemas.microsoft.com/office/powerpoint/2010/main" val="697174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9E561A-2AFE-97AC-8611-3AE0CB8B0A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644023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6686</TotalTime>
  <Words>926</Words>
  <Application>Microsoft Office PowerPoint</Application>
  <PresentationFormat>Widescreen</PresentationFormat>
  <Paragraphs>54</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Understanding the Problem Before Solving It</vt:lpstr>
      <vt:lpstr>A Good Solution Starts with a Clear  Problem</vt:lpstr>
      <vt:lpstr>Why Problem Definition Matters</vt:lpstr>
      <vt:lpstr>Using What You Already Know</vt:lpstr>
      <vt:lpstr>From Broad Problem to Focused Challenge</vt:lpstr>
      <vt:lpstr>Who Is Affected?</vt:lpstr>
      <vt:lpstr>Understanding Stakeholders</vt:lpstr>
      <vt:lpstr>Looking at the Context</vt:lpstr>
      <vt:lpstr>Avoiding the “Quick Solution” Trap</vt:lpstr>
      <vt:lpstr>From Problem to Challenge</vt:lpstr>
      <vt:lpstr>Preparing for Solution Design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Martina Durljanova</dc:creator>
  <cp:lastModifiedBy>Martina Durljanova</cp:lastModifiedBy>
  <cp:revision>5</cp:revision>
  <dcterms:created xsi:type="dcterms:W3CDTF">2026-05-27T16:24:46Z</dcterms:created>
  <dcterms:modified xsi:type="dcterms:W3CDTF">2026-06-18T16:25:12Z</dcterms:modified>
</cp:coreProperties>
</file>